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C2F960D-66D9-4BF7-8634-94593EE17AEE}">
  <a:tblStyle styleId="{4C2F960D-66D9-4BF7-8634-94593EE17A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68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299" cy="192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9728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299" cy="192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299" cy="192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299" cy="192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299" cy="192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299" cy="192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299" cy="192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299" cy="192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08959" y="4783455"/>
            <a:ext cx="2926079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83679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17790" y="2125472"/>
            <a:ext cx="7108418" cy="26949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08959" y="4783455"/>
            <a:ext cx="2926079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83679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010400" y="86867"/>
            <a:ext cx="2014726" cy="3459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457200" y="152400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08959" y="4783455"/>
            <a:ext cx="2926079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83679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7010400" y="86867"/>
            <a:ext cx="2014726" cy="3459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57200" y="152400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535939" y="265047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371600" y="2880359"/>
            <a:ext cx="6400799" cy="1285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08959" y="4783455"/>
            <a:ext cx="2926079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83679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183004"/>
            <a:ext cx="3977640" cy="33947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709160" y="1183004"/>
            <a:ext cx="3977640" cy="33947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08959" y="4783455"/>
            <a:ext cx="2926079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83679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7010400" y="86867"/>
            <a:ext cx="2014726" cy="34594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017790" y="2125472"/>
            <a:ext cx="7108418" cy="26949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08959" y="4783455"/>
            <a:ext cx="2926079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83679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jpg"/><Relationship Id="rId5" Type="http://schemas.openxmlformats.org/officeDocument/2006/relationships/hyperlink" Target="http://www.sportexpo.com.ua/" TargetMode="External"/><Relationship Id="rId6" Type="http://schemas.openxmlformats.org/officeDocument/2006/relationships/image" Target="../media/image27.jp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bratislava.com.ua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hotelrus.phnr.com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10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lybid-hotel.phnr.com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37.jpg"/><Relationship Id="rId10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radissonblu.com/ru/hotel-kiev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ihg.com/holidayinn/hotels/ru/ru/kiev/kbpuk/hoteldetail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42.jpg"/><Relationship Id="rId7" Type="http://schemas.openxmlformats.org/officeDocument/2006/relationships/image" Target="../media/image43.jpg"/><Relationship Id="rId8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kyivmarathon.org/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5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6.jpg"/><Relationship Id="rId5" Type="http://schemas.openxmlformats.org/officeDocument/2006/relationships/hyperlink" Target="mailto:ilona.sekevich@runukraine.org" TargetMode="External"/><Relationship Id="rId6" Type="http://schemas.openxmlformats.org/officeDocument/2006/relationships/hyperlink" Target="http://runukraine.org/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8" Type="http://schemas.openxmlformats.org/officeDocument/2006/relationships/hyperlink" Target="https://www.youtube.com/embed/Ziij6ZpcQR0?autoplay=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304800" y="486154"/>
            <a:ext cx="8561832" cy="44927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304800" y="4495800"/>
            <a:ext cx="8561832" cy="4952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383539" y="4552492"/>
            <a:ext cx="7115175" cy="375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8th Wizz Air Kyiv City Marathon. 08 October 2017</a:t>
            </a:r>
          </a:p>
        </p:txBody>
      </p:sp>
      <p:sp>
        <p:nvSpPr>
          <p:cNvPr id="51" name="Shape 51"/>
          <p:cNvSpPr/>
          <p:nvPr/>
        </p:nvSpPr>
        <p:spPr>
          <a:xfrm>
            <a:off x="304800" y="64046"/>
            <a:ext cx="8561832" cy="4232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7638542" y="2682012"/>
            <a:ext cx="1199400" cy="1199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57200" y="147828"/>
            <a:ext cx="8534399" cy="4952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Additional options</a:t>
            </a: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74" name="Shape 174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3149437" y="2778290"/>
            <a:ext cx="1219200" cy="892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455174" y="764025"/>
            <a:ext cx="2741100" cy="291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9050" marR="92075" lvl="0" indent="-6350" algn="l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19050" marR="92075" lvl="0" indent="-635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>
                <a:solidFill>
                  <a:schemeClr val="dk1"/>
                </a:solidFill>
              </a:rPr>
              <a:t>T-shirt with an official logo </a:t>
            </a:r>
          </a:p>
          <a:p>
            <a:pPr marL="19050" marR="92075" lvl="0" indent="-635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>
                <a:solidFill>
                  <a:schemeClr val="dk1"/>
                </a:solidFill>
              </a:rPr>
              <a:t>23 Euro  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b="1">
                <a:solidFill>
                  <a:schemeClr val="dk1"/>
                </a:solidFill>
              </a:rPr>
              <a:t>Medal engraving 7 Euro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>
                <a:solidFill>
                  <a:schemeClr val="dk1"/>
                </a:solidFill>
              </a:rPr>
              <a:t>  </a:t>
            </a: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0640" marR="0" lvl="0" indent="-2540" algn="l" rtl="0">
              <a:lnSpc>
                <a:spcPct val="100000"/>
              </a:lnSpc>
              <a:spcBef>
                <a:spcPts val="5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6765242" y="3174651"/>
            <a:ext cx="2072700" cy="438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3196275" y="904749"/>
            <a:ext cx="1872900" cy="12861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61575" y="798900"/>
            <a:ext cx="2072700" cy="11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5235950" y="798974"/>
            <a:ext cx="2330700" cy="2125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>
                <a:solidFill>
                  <a:schemeClr val="dk1"/>
                </a:solidFill>
              </a:rPr>
              <a:t>Cups with logo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>
                <a:solidFill>
                  <a:schemeClr val="dk1"/>
                </a:solidFill>
              </a:rPr>
              <a:t>4,5 Euro</a:t>
            </a:r>
            <a:r>
              <a:rPr lang="ru-RU" sz="1400" b="1">
                <a:solidFill>
                  <a:schemeClr val="dk1"/>
                </a:solidFill>
              </a:rPr>
              <a:t> 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12700" lvl="0" indent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12700" lvl="0" indent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12700" lvl="0" indent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12700" lvl="0" indent="0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marL="127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Medical Insurance</a:t>
            </a:r>
          </a:p>
          <a:p>
            <a:pPr marL="127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6,5 euro</a:t>
            </a:r>
            <a:r>
              <a:rPr lang="ru-RU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1725166" y="41145"/>
            <a:ext cx="5338571" cy="50261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253513" y="1483852"/>
            <a:ext cx="4532100" cy="71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1181100" algn="l" rtl="0">
              <a:lnSpc>
                <a:spcPct val="116666"/>
              </a:lnSpc>
              <a:spcBef>
                <a:spcPts val="0"/>
              </a:spcBef>
              <a:buSzPct val="25000"/>
              <a:buNone/>
            </a:pPr>
            <a:r>
              <a:rPr lang="ru-RU" sz="3000" b="1" dirty="0" err="1">
                <a:solidFill>
                  <a:srgbClr val="FFFFFF"/>
                </a:solidFill>
              </a:rPr>
              <a:t>Events</a:t>
            </a:r>
            <a:r>
              <a:rPr lang="ru-RU" sz="3000" b="1" dirty="0">
                <a:solidFill>
                  <a:srgbClr val="FFFFFF"/>
                </a:solidFill>
              </a:rPr>
              <a:t> </a:t>
            </a:r>
            <a:r>
              <a:rPr lang="ru-RU" sz="3000" b="1" dirty="0" err="1">
                <a:solidFill>
                  <a:srgbClr val="FFFFFF"/>
                </a:solidFill>
              </a:rPr>
              <a:t>and</a:t>
            </a:r>
            <a:r>
              <a:rPr lang="ru-RU" sz="3000" b="1" dirty="0">
                <a:solidFill>
                  <a:srgbClr val="FFFFFF"/>
                </a:solidFill>
              </a:rPr>
              <a:t> </a:t>
            </a:r>
            <a:r>
              <a:rPr lang="ru-RU" sz="3000" b="1" dirty="0" err="1">
                <a:solidFill>
                  <a:srgbClr val="FFFFFF"/>
                </a:solidFill>
              </a:rPr>
              <a:t>activities</a:t>
            </a:r>
            <a:r>
              <a:rPr lang="ru-RU" sz="3000" b="1" dirty="0">
                <a:solidFill>
                  <a:srgbClr val="FFFFFF"/>
                </a:solidFill>
              </a:rPr>
              <a:t> </a:t>
            </a:r>
            <a:r>
              <a:rPr lang="ru-RU" sz="3000" b="1" dirty="0" err="1">
                <a:solidFill>
                  <a:srgbClr val="FFFFFF"/>
                </a:solidFill>
              </a:rPr>
              <a:t>for</a:t>
            </a:r>
            <a:r>
              <a:rPr lang="ru-RU" sz="3000" b="1" dirty="0">
                <a:solidFill>
                  <a:srgbClr val="FFFFFF"/>
                </a:solidFill>
              </a:rPr>
              <a:t> </a:t>
            </a:r>
            <a:r>
              <a:rPr lang="ru-RU" sz="3000" b="1" dirty="0" err="1">
                <a:solidFill>
                  <a:srgbClr val="FFFFFF"/>
                </a:solidFill>
              </a:rPr>
              <a:t>participants</a:t>
            </a:r>
            <a:endParaRPr lang="ru-RU" sz="3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457200" y="147828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Breakfast run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60654" y="935990"/>
            <a:ext cx="4271644" cy="19316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</a:rPr>
              <a:t>Date: </a:t>
            </a:r>
            <a:r>
              <a:rPr lang="ru-RU" sz="1600">
                <a:solidFill>
                  <a:schemeClr val="dk1"/>
                </a:solidFill>
              </a:rPr>
              <a:t>7 October, 2017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b="1">
                <a:solidFill>
                  <a:schemeClr val="dk1"/>
                </a:solidFill>
              </a:rPr>
              <a:t>Conception</a:t>
            </a: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600">
                <a:solidFill>
                  <a:schemeClr val="dk1"/>
                </a:solidFill>
              </a:rPr>
              <a:t>fun race of participants with flags from their own countries  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dk1"/>
                </a:solidFill>
              </a:rPr>
              <a:t>After-run Breakfast with coffee and croissants</a:t>
            </a: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  <a:p>
            <a:pPr marL="12700" marR="4476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dk1"/>
                </a:solidFill>
              </a:rPr>
              <a:t>Police escort during  the race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5143500" y="903732"/>
            <a:ext cx="3770375" cy="18501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113019" y="2951988"/>
            <a:ext cx="3831334" cy="18516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457200" y="147828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Sport</a:t>
            </a:r>
            <a:r>
              <a:rPr lang="ru-RU"/>
              <a:t>ExpoUA 2017</a:t>
            </a:r>
          </a:p>
        </p:txBody>
      </p:sp>
      <p:sp>
        <p:nvSpPr>
          <p:cNvPr id="206" name="Shape 206"/>
          <p:cNvSpPr/>
          <p:nvPr/>
        </p:nvSpPr>
        <p:spPr>
          <a:xfrm>
            <a:off x="5661678" y="2949913"/>
            <a:ext cx="2758500" cy="162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14075" y="913375"/>
            <a:ext cx="5310300" cy="3951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lvl="0" indent="0" rtl="0">
              <a:spcBef>
                <a:spcPts val="615"/>
              </a:spcBef>
              <a:buClr>
                <a:schemeClr val="dk1"/>
              </a:buClr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Date: </a:t>
            </a:r>
            <a:r>
              <a:rPr lang="ru-RU">
                <a:solidFill>
                  <a:schemeClr val="dk1"/>
                </a:solidFill>
              </a:rPr>
              <a:t>6-7 October, 2017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>
                <a:solidFill>
                  <a:schemeClr val="dk1"/>
                </a:solidFill>
              </a:rPr>
              <a:t>Location:</a:t>
            </a:r>
            <a:r>
              <a:rPr lang="ru-RU">
                <a:solidFill>
                  <a:schemeClr val="dk1"/>
                </a:solidFill>
              </a:rPr>
              <a:t> 40b Pobedy ave., Pushkina Park 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ru-RU" sz="1450" b="1">
                <a:solidFill>
                  <a:schemeClr val="dk1"/>
                </a:solidFill>
              </a:rPr>
              <a:t>Hours of SportExpoUA2017: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>
                <a:solidFill>
                  <a:srgbClr val="333333"/>
                </a:solidFill>
              </a:rPr>
              <a:t>October 6, 2017 (Friday): 12:00 p.m. – 08:00 p.m.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>
                <a:solidFill>
                  <a:srgbClr val="333333"/>
                </a:solidFill>
              </a:rPr>
              <a:t>October 7, 2017 (Saturday): 10:00 a.m. – 08:00 p.m.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>
                <a:solidFill>
                  <a:schemeClr val="dk1"/>
                </a:solidFill>
              </a:rPr>
              <a:t>Sport Fest UA</a:t>
            </a:r>
            <a:r>
              <a:rPr lang="ru-RU">
                <a:solidFill>
                  <a:schemeClr val="dk1"/>
                </a:solidFill>
              </a:rPr>
              <a:t> - sport expo, where participants could receive starter package, buy sport merchandise, attend lectures and more.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>
                <a:solidFill>
                  <a:schemeClr val="dk1"/>
                </a:solidFill>
              </a:rPr>
              <a:t> 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24765" marR="0" lvl="0" indent="-12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More than 15 000 visitors</a:t>
            </a:r>
          </a:p>
          <a:p>
            <a:pPr marL="24765" marR="0" lvl="0" indent="-12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4765" marR="0" lvl="0" indent="-12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More information </a:t>
            </a:r>
            <a:r>
              <a:rPr lang="ru-RU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http://www.sportexpo.com.ua/</a:t>
            </a:r>
            <a:r>
              <a:rPr lang="ru-RU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</a:p>
          <a:p>
            <a:pPr marL="24765" marR="0" lvl="0" indent="-12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4765" marR="0" lvl="0" indent="-12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2700" marR="5867400" lvl="0" indent="0" algn="l" rtl="0">
              <a:lnSpc>
                <a:spcPct val="108400"/>
              </a:lnSpc>
              <a:spcBef>
                <a:spcPts val="600"/>
              </a:spcBef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5661673" y="717569"/>
            <a:ext cx="2758499" cy="2157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725166" y="41145"/>
            <a:ext cx="5338500" cy="502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1375900" y="1651000"/>
            <a:ext cx="4785300" cy="1178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1181100" algn="ctr" rtl="0">
              <a:lnSpc>
                <a:spcPct val="116666"/>
              </a:lnSpc>
              <a:spcBef>
                <a:spcPts val="0"/>
              </a:spcBef>
              <a:buSzPct val="25000"/>
              <a:buNone/>
            </a:pPr>
            <a:r>
              <a:rPr lang="ru-RU" sz="3000" b="1">
                <a:solidFill>
                  <a:srgbClr val="FFFFFF"/>
                </a:solidFill>
              </a:rPr>
              <a:t>ACCOMMODATION</a:t>
            </a:r>
          </a:p>
          <a:p>
            <a:pPr marL="12700" marR="5080" lvl="0" indent="1181100" algn="ctr" rtl="0">
              <a:lnSpc>
                <a:spcPct val="116666"/>
              </a:lnSpc>
              <a:spcBef>
                <a:spcPts val="0"/>
              </a:spcBef>
              <a:buSzPct val="25000"/>
              <a:buNone/>
            </a:pPr>
            <a:r>
              <a:rPr lang="ru-RU" sz="3000" b="1">
                <a:solidFill>
                  <a:srgbClr val="FFFFFF"/>
                </a:solidFill>
              </a:rPr>
              <a:t>PACKAGES </a:t>
            </a:r>
            <a:r>
              <a:rPr lang="ru-RU" sz="2400" b="1">
                <a:solidFill>
                  <a:srgbClr val="FFFFFF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457200" y="147828"/>
            <a:ext cx="8534400" cy="49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HOTELS 3* 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214075" y="913375"/>
            <a:ext cx="3172800" cy="308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Bratislava</a:t>
            </a:r>
            <a:r>
              <a:rPr lang="ru-RU" sz="1800" b="1" dirty="0">
                <a:solidFill>
                  <a:schemeClr val="dk1"/>
                </a:solidFill>
              </a:rPr>
              <a:t> 3* </a:t>
            </a: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chemeClr val="dk1"/>
                </a:solidFill>
              </a:rPr>
              <a:t>Price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person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in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room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for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1 night</a:t>
            </a:r>
            <a:endParaRPr lang="ru-RU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dk1"/>
                </a:solidFill>
              </a:rPr>
              <a:t>SINGL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2</a:t>
            </a:r>
            <a:r>
              <a:rPr lang="ru-RU" b="1" dirty="0" smtClean="0">
                <a:solidFill>
                  <a:schemeClr val="dk1"/>
                </a:solidFill>
              </a:rPr>
              <a:t>9 </a:t>
            </a:r>
            <a:r>
              <a:rPr lang="ru-RU" b="1" dirty="0" err="1">
                <a:solidFill>
                  <a:schemeClr val="dk1"/>
                </a:solidFill>
              </a:rPr>
              <a:t>euro</a:t>
            </a: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dk1"/>
                </a:solidFill>
              </a:rPr>
              <a:t>TWIN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21</a:t>
            </a:r>
            <a:r>
              <a:rPr lang="ru-RU" b="1" dirty="0" smtClean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euro</a:t>
            </a: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ru-RU" sz="1200" u="sng" dirty="0" err="1"/>
              <a:t>Package</a:t>
            </a:r>
            <a:r>
              <a:rPr lang="ru-RU" sz="1200" u="sng" dirty="0"/>
              <a:t> </a:t>
            </a:r>
            <a:r>
              <a:rPr lang="ru-RU" sz="1200" u="sng" dirty="0" err="1"/>
              <a:t>includes</a:t>
            </a:r>
            <a:r>
              <a:rPr lang="ru-RU" sz="1200" u="sng" dirty="0"/>
              <a:t>:</a:t>
            </a: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FontTx/>
              <a:buChar char="-"/>
            </a:pPr>
            <a:r>
              <a:rPr lang="en-US" sz="1200" dirty="0" smtClean="0"/>
              <a:t>1</a:t>
            </a:r>
            <a:r>
              <a:rPr lang="ru-RU" sz="1200" dirty="0" smtClean="0"/>
              <a:t> </a:t>
            </a:r>
            <a:r>
              <a:rPr lang="ru-RU" sz="1200" dirty="0" err="1" smtClean="0"/>
              <a:t>night</a:t>
            </a:r>
            <a:r>
              <a:rPr lang="ru-RU" sz="1200" dirty="0" smtClean="0"/>
              <a:t> </a:t>
            </a:r>
            <a:r>
              <a:rPr lang="ru-RU" sz="1200" dirty="0" err="1"/>
              <a:t>in</a:t>
            </a:r>
            <a:r>
              <a:rPr lang="ru-RU" sz="1200" dirty="0"/>
              <a:t> </a:t>
            </a:r>
            <a:r>
              <a:rPr lang="ru-RU" sz="1200" dirty="0" err="1"/>
              <a:t>hotel</a:t>
            </a:r>
            <a:r>
              <a:rPr lang="ru-RU" sz="1200" dirty="0"/>
              <a:t> </a:t>
            </a:r>
            <a:r>
              <a:rPr lang="en-US" sz="1200" dirty="0" smtClean="0"/>
              <a:t> </a:t>
            </a:r>
            <a:endParaRPr lang="ru-RU" sz="1200" dirty="0"/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buSzPct val="91666"/>
              <a:buFontTx/>
              <a:buChar char="-"/>
            </a:pPr>
            <a:r>
              <a:rPr lang="en-US" sz="1200" dirty="0"/>
              <a:t>b</a:t>
            </a:r>
            <a:r>
              <a:rPr lang="ru-RU" sz="1200" dirty="0" err="1" smtClean="0"/>
              <a:t>reakfast</a:t>
            </a:r>
            <a:endParaRPr lang="en-US" sz="1200" dirty="0" smtClean="0"/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buSzPct val="91666"/>
              <a:buFontTx/>
              <a:buChar char="-"/>
            </a:pPr>
            <a:endParaRPr lang="en-US" sz="1200" dirty="0" smtClean="0"/>
          </a:p>
          <a:p>
            <a:pPr>
              <a:lnSpc>
                <a:spcPct val="115000"/>
              </a:lnSpc>
              <a:buSzPct val="91666"/>
            </a:pPr>
            <a:r>
              <a:rPr lang="ru-RU" b="1" i="1" dirty="0">
                <a:solidFill>
                  <a:schemeClr val="dk1"/>
                </a:solidFill>
              </a:rPr>
              <a:t>*</a:t>
            </a:r>
            <a:r>
              <a:rPr lang="en-US" b="1" i="1" dirty="0">
                <a:solidFill>
                  <a:schemeClr val="dk1"/>
                </a:solidFill>
              </a:rPr>
              <a:t>D</a:t>
            </a:r>
            <a:r>
              <a:rPr lang="ru-RU" b="1" i="1" dirty="0" err="1">
                <a:solidFill>
                  <a:schemeClr val="dk1"/>
                </a:solidFill>
              </a:rPr>
              <a:t>iscounts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for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groups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from</a:t>
            </a:r>
            <a:r>
              <a:rPr lang="ru-RU" b="1" i="1" dirty="0">
                <a:solidFill>
                  <a:schemeClr val="dk1"/>
                </a:solidFill>
              </a:rPr>
              <a:t> 10 </a:t>
            </a:r>
            <a:r>
              <a:rPr lang="ru-RU" b="1" i="1" dirty="0" err="1">
                <a:solidFill>
                  <a:schemeClr val="dk1"/>
                </a:solidFill>
              </a:rPr>
              <a:t>pax</a:t>
            </a:r>
            <a:r>
              <a:rPr lang="ru-RU" b="1" i="1" dirty="0">
                <a:solidFill>
                  <a:schemeClr val="dk1"/>
                </a:solidFill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91666"/>
            </a:pPr>
            <a:endParaRPr lang="ru-RU" sz="12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4"/>
              </a:rPr>
              <a:t>Hotel web-site </a:t>
            </a:r>
            <a:endParaRPr dirty="0"/>
          </a:p>
          <a:p>
            <a:pPr marL="12700" marR="5080" lvl="0" indent="0" rtl="0">
              <a:spcBef>
                <a:spcPts val="0"/>
              </a:spcBef>
              <a:buSzPct val="25000"/>
              <a:buNone/>
            </a:pP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000"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26492" y="4864607"/>
            <a:ext cx="8907900" cy="201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26492" y="147828"/>
            <a:ext cx="304800" cy="495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Shape 227" descr="BRATISLAVA 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3712" y="806125"/>
            <a:ext cx="3081425" cy="18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BRATISLAVA 2 SNGL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44650" y="2614100"/>
            <a:ext cx="2411824" cy="16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BRATISLAVA 3 DBL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58774" y="2614100"/>
            <a:ext cx="2536702" cy="160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457200" y="147828"/>
            <a:ext cx="8534400" cy="49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HOTELS 3* 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71725" y="902800"/>
            <a:ext cx="3172800" cy="308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800" b="1" dirty="0" err="1">
                <a:solidFill>
                  <a:schemeClr val="dk1"/>
                </a:solidFill>
              </a:rPr>
              <a:t>Premier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Hotel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Rus</a:t>
            </a:r>
            <a:r>
              <a:rPr lang="ru-RU" sz="1800" b="1" dirty="0">
                <a:solidFill>
                  <a:schemeClr val="dk1"/>
                </a:solidFill>
              </a:rPr>
              <a:t> 3*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</a:rPr>
              <a:t>Price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person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in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room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for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1 night 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endParaRPr lang="ru-RU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 dirty="0">
                <a:solidFill>
                  <a:schemeClr val="dk1"/>
                </a:solidFill>
              </a:rPr>
              <a:t>SINGL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45</a:t>
            </a:r>
            <a:r>
              <a:rPr lang="ru-RU" b="1" dirty="0" smtClean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euro</a:t>
            </a: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 dirty="0">
                <a:solidFill>
                  <a:schemeClr val="dk1"/>
                </a:solidFill>
              </a:rPr>
              <a:t>TWIN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27 euro</a:t>
            </a: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 u="sng" dirty="0" err="1">
                <a:solidFill>
                  <a:schemeClr val="dk1"/>
                </a:solidFill>
              </a:rPr>
              <a:t>Package</a:t>
            </a:r>
            <a:r>
              <a:rPr lang="ru-RU" sz="1200" u="sng" dirty="0">
                <a:solidFill>
                  <a:schemeClr val="dk1"/>
                </a:solidFill>
              </a:rPr>
              <a:t> </a:t>
            </a:r>
            <a:r>
              <a:rPr lang="ru-RU" sz="1200" u="sng" dirty="0" err="1">
                <a:solidFill>
                  <a:schemeClr val="dk1"/>
                </a:solidFill>
              </a:rPr>
              <a:t>includes</a:t>
            </a:r>
            <a:r>
              <a:rPr lang="ru-RU" sz="1200" u="sng" dirty="0">
                <a:solidFill>
                  <a:schemeClr val="dk1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</a:rPr>
              <a:t>- </a:t>
            </a:r>
            <a:r>
              <a:rPr lang="en-US" sz="1200" dirty="0" smtClean="0">
                <a:solidFill>
                  <a:schemeClr val="dk1"/>
                </a:solidFill>
              </a:rPr>
              <a:t>1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night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in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hotel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endParaRPr lang="ru-RU" sz="1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91666"/>
              <a:buNone/>
            </a:pPr>
            <a:r>
              <a:rPr lang="ru-RU" sz="1200" dirty="0">
                <a:solidFill>
                  <a:schemeClr val="dk1"/>
                </a:solidFill>
              </a:rPr>
              <a:t>- </a:t>
            </a:r>
            <a:r>
              <a:rPr lang="ru-RU" sz="1200" dirty="0" err="1">
                <a:solidFill>
                  <a:schemeClr val="dk1"/>
                </a:solidFill>
              </a:rPr>
              <a:t>breakfast</a:t>
            </a:r>
            <a:endParaRPr lang="ru-RU" sz="1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lnSpc>
                <a:spcPct val="115000"/>
              </a:lnSpc>
            </a:pPr>
            <a:r>
              <a:rPr lang="ru-RU" i="1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*</a:t>
            </a:r>
            <a:r>
              <a:rPr lang="en-US" b="1" i="1" dirty="0">
                <a:solidFill>
                  <a:schemeClr val="dk1"/>
                </a:solidFill>
              </a:rPr>
              <a:t>D</a:t>
            </a:r>
            <a:r>
              <a:rPr lang="ru-RU" b="1" i="1" dirty="0" err="1">
                <a:solidFill>
                  <a:schemeClr val="dk1"/>
                </a:solidFill>
              </a:rPr>
              <a:t>iscounts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for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groups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from</a:t>
            </a:r>
            <a:r>
              <a:rPr lang="ru-RU" b="1" i="1" dirty="0">
                <a:solidFill>
                  <a:schemeClr val="dk1"/>
                </a:solidFill>
              </a:rPr>
              <a:t> 10 </a:t>
            </a:r>
            <a:r>
              <a:rPr lang="ru-RU" b="1" i="1" dirty="0" err="1">
                <a:solidFill>
                  <a:schemeClr val="dk1"/>
                </a:solidFill>
              </a:rPr>
              <a:t>pax</a:t>
            </a:r>
            <a:r>
              <a:rPr lang="ru-RU" b="1" i="1" dirty="0">
                <a:solidFill>
                  <a:schemeClr val="dk1"/>
                </a:solidFill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 smtClean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4"/>
              </a:rPr>
              <a:t>Hotel web-site</a:t>
            </a:r>
            <a:endParaRPr lang="en-US" dirty="0" smtClean="0"/>
          </a:p>
          <a:p>
            <a:pPr marL="12700" marR="5080" lvl="0" indent="0" rtl="0">
              <a:spcBef>
                <a:spcPts val="0"/>
              </a:spcBef>
              <a:buSzPct val="25000"/>
              <a:buNone/>
            </a:pPr>
            <a:endParaRPr lang="en-US" sz="1200" b="1" u="sng" dirty="0" smtClean="0">
              <a:solidFill>
                <a:schemeClr val="hlink"/>
              </a:solidFill>
              <a:hlinkClick r:id="rId4"/>
            </a:endParaRPr>
          </a:p>
          <a:p>
            <a:pPr marL="12700" marR="5080" lvl="0" indent="0" rtl="0">
              <a:spcBef>
                <a:spcPts val="0"/>
              </a:spcBef>
              <a:buSzPct val="25000"/>
              <a:buNone/>
            </a:pPr>
            <a:r>
              <a:rPr lang="en-US" sz="1200" b="1" u="sng" dirty="0" smtClean="0">
                <a:solidFill>
                  <a:schemeClr val="hlink"/>
                </a:solidFill>
                <a:hlinkClick r:id="rId4"/>
              </a:rPr>
              <a:t> </a:t>
            </a:r>
            <a:endParaRPr lang="ru-RU" sz="1200" b="1" u="sng" dirty="0">
              <a:solidFill>
                <a:schemeClr val="hlink"/>
              </a:solidFill>
              <a:hlinkClick r:id="rId4"/>
            </a:endParaRPr>
          </a:p>
          <a:p>
            <a:pPr marL="12700" marR="5080" lvl="0" indent="0" rtl="0">
              <a:spcBef>
                <a:spcPts val="0"/>
              </a:spcBef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126492" y="4864607"/>
            <a:ext cx="8907900" cy="201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26492" y="147828"/>
            <a:ext cx="304800" cy="495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Shape 240" descr=" RUS 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5825" y="742624"/>
            <a:ext cx="3540975" cy="22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RUS 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4625" y="2747924"/>
            <a:ext cx="2667132" cy="19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 descr="RUS2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6400" y="2771199"/>
            <a:ext cx="2345425" cy="19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RUS 5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44525" y="1160778"/>
            <a:ext cx="1758950" cy="125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457200" y="147828"/>
            <a:ext cx="8534400" cy="49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HOTELS 3* 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214075" y="913375"/>
            <a:ext cx="3172800" cy="308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800" b="1" dirty="0" err="1">
                <a:solidFill>
                  <a:schemeClr val="dk1"/>
                </a:solidFill>
              </a:rPr>
              <a:t>Premier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Hotel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Lybid</a:t>
            </a:r>
            <a:r>
              <a:rPr lang="ru-RU" sz="1800" b="1" dirty="0">
                <a:solidFill>
                  <a:schemeClr val="dk1"/>
                </a:solidFill>
              </a:rPr>
              <a:t> 3*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dk1"/>
                </a:solidFill>
              </a:rPr>
              <a:t> </a:t>
            </a: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</a:rPr>
              <a:t>Price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person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in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room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for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1 night</a:t>
            </a:r>
            <a:endParaRPr lang="ru-RU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 dirty="0">
                <a:solidFill>
                  <a:schemeClr val="dk1"/>
                </a:solidFill>
              </a:rPr>
              <a:t>SINGL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47</a:t>
            </a:r>
            <a:r>
              <a:rPr lang="ru-RU" b="1" dirty="0" smtClean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euro</a:t>
            </a: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 dirty="0">
                <a:solidFill>
                  <a:schemeClr val="dk1"/>
                </a:solidFill>
              </a:rPr>
              <a:t>TWIN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27</a:t>
            </a:r>
            <a:r>
              <a:rPr lang="ru-RU" b="1" dirty="0" smtClean="0">
                <a:solidFill>
                  <a:schemeClr val="dk1"/>
                </a:solidFill>
              </a:rPr>
              <a:t> </a:t>
            </a:r>
            <a:r>
              <a:rPr lang="ru-RU" b="1" dirty="0">
                <a:solidFill>
                  <a:schemeClr val="dk1"/>
                </a:solidFill>
              </a:rPr>
              <a:t>евро</a:t>
            </a: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 u="sng" dirty="0" err="1">
                <a:solidFill>
                  <a:schemeClr val="dk1"/>
                </a:solidFill>
              </a:rPr>
              <a:t>Package</a:t>
            </a:r>
            <a:r>
              <a:rPr lang="ru-RU" sz="1200" u="sng" dirty="0">
                <a:solidFill>
                  <a:schemeClr val="dk1"/>
                </a:solidFill>
              </a:rPr>
              <a:t> </a:t>
            </a:r>
            <a:r>
              <a:rPr lang="ru-RU" sz="1200" u="sng" dirty="0" err="1">
                <a:solidFill>
                  <a:schemeClr val="dk1"/>
                </a:solidFill>
              </a:rPr>
              <a:t>includes</a:t>
            </a:r>
            <a:r>
              <a:rPr lang="ru-RU" sz="1200" u="sng" dirty="0">
                <a:solidFill>
                  <a:schemeClr val="dk1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</a:rPr>
              <a:t>- </a:t>
            </a:r>
            <a:r>
              <a:rPr lang="en-US" sz="1200" dirty="0">
                <a:solidFill>
                  <a:schemeClr val="dk1"/>
                </a:solidFill>
              </a:rPr>
              <a:t>1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night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in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hotel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buSzPct val="91666"/>
              <a:buFontTx/>
              <a:buChar char="-"/>
            </a:pPr>
            <a:r>
              <a:rPr lang="en-US" sz="1200" dirty="0" smtClean="0">
                <a:solidFill>
                  <a:schemeClr val="dk1"/>
                </a:solidFill>
              </a:rPr>
              <a:t>B</a:t>
            </a:r>
            <a:r>
              <a:rPr lang="ru-RU" sz="1200" dirty="0" err="1" smtClean="0">
                <a:solidFill>
                  <a:schemeClr val="dk1"/>
                </a:solidFill>
              </a:rPr>
              <a:t>reakfast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buSzPct val="91666"/>
              <a:buFontTx/>
              <a:buChar char="-"/>
            </a:pPr>
            <a:endParaRPr lang="en-US" sz="1200" dirty="0" smtClean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b="1" i="1" dirty="0" smtClean="0">
                <a:solidFill>
                  <a:schemeClr val="dk1"/>
                </a:solidFill>
              </a:rPr>
              <a:t>*</a:t>
            </a:r>
            <a:r>
              <a:rPr lang="en-US" b="1" i="1" dirty="0">
                <a:solidFill>
                  <a:schemeClr val="dk1"/>
                </a:solidFill>
              </a:rPr>
              <a:t>D</a:t>
            </a:r>
            <a:r>
              <a:rPr lang="ru-RU" b="1" i="1" dirty="0" err="1" smtClean="0">
                <a:solidFill>
                  <a:schemeClr val="dk1"/>
                </a:solidFill>
              </a:rPr>
              <a:t>iscounts</a:t>
            </a:r>
            <a:r>
              <a:rPr lang="ru-RU" b="1" i="1" dirty="0" smtClean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for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groups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from</a:t>
            </a:r>
            <a:r>
              <a:rPr lang="ru-RU" b="1" i="1" dirty="0">
                <a:solidFill>
                  <a:schemeClr val="dk1"/>
                </a:solidFill>
              </a:rPr>
              <a:t> 10 </a:t>
            </a:r>
            <a:r>
              <a:rPr lang="ru-RU" b="1" i="1" dirty="0" err="1">
                <a:solidFill>
                  <a:schemeClr val="dk1"/>
                </a:solidFill>
              </a:rPr>
              <a:t>pax</a:t>
            </a:r>
            <a:r>
              <a:rPr lang="ru-RU" b="1" i="1" dirty="0">
                <a:solidFill>
                  <a:schemeClr val="dk1"/>
                </a:solidFill>
              </a:rPr>
              <a:t>  </a:t>
            </a:r>
            <a:endParaRPr lang="en-US" b="1" i="1" dirty="0" smtClean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lang="ru-RU" b="1" i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  <a:hlinkClick r:id="rId4"/>
              </a:rPr>
              <a:t>Hotel web-site</a:t>
            </a:r>
            <a:endParaRPr lang="ru-RU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26492" y="4864607"/>
            <a:ext cx="8907900" cy="201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26492" y="147828"/>
            <a:ext cx="304800" cy="495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Shape 255" descr="LYBID 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20199" y="978787"/>
            <a:ext cx="1863088" cy="129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LYBID 5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6774" y="2645025"/>
            <a:ext cx="2637624" cy="17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 descr="LYBID 6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18212" y="2645024"/>
            <a:ext cx="2747225" cy="171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descr="LYBID 3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38725" y="739725"/>
            <a:ext cx="2934875" cy="171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57200" y="147828"/>
            <a:ext cx="8534400" cy="49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HOTELS 4* 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214075" y="913375"/>
            <a:ext cx="3744000" cy="308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800" b="1" dirty="0" err="1">
                <a:solidFill>
                  <a:schemeClr val="dk1"/>
                </a:solidFill>
              </a:rPr>
              <a:t>Radisson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Blue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Hotel</a:t>
            </a:r>
            <a:r>
              <a:rPr lang="ru-RU" sz="1800" b="1" dirty="0">
                <a:solidFill>
                  <a:schemeClr val="dk1"/>
                </a:solidFill>
              </a:rPr>
              <a:t> 4*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</a:rPr>
              <a:t>Price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person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in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room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for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1 night</a:t>
            </a:r>
            <a:endParaRPr lang="ru-RU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 dirty="0">
                <a:solidFill>
                  <a:schemeClr val="dk1"/>
                </a:solidFill>
              </a:rPr>
              <a:t>SINGL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130</a:t>
            </a:r>
            <a:r>
              <a:rPr lang="ru-RU" b="1" dirty="0" err="1" smtClean="0">
                <a:solidFill>
                  <a:schemeClr val="dk1"/>
                </a:solidFill>
              </a:rPr>
              <a:t>euro</a:t>
            </a: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 dirty="0">
                <a:solidFill>
                  <a:schemeClr val="dk1"/>
                </a:solidFill>
              </a:rPr>
              <a:t>TWIN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80 </a:t>
            </a:r>
            <a:r>
              <a:rPr lang="ru-RU" b="1" dirty="0" smtClean="0">
                <a:solidFill>
                  <a:schemeClr val="dk1"/>
                </a:solidFill>
              </a:rPr>
              <a:t>евро</a:t>
            </a: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 u="sng" dirty="0" err="1">
                <a:solidFill>
                  <a:schemeClr val="dk1"/>
                </a:solidFill>
              </a:rPr>
              <a:t>Package</a:t>
            </a:r>
            <a:r>
              <a:rPr lang="ru-RU" sz="1200" u="sng" dirty="0">
                <a:solidFill>
                  <a:schemeClr val="dk1"/>
                </a:solidFill>
              </a:rPr>
              <a:t> </a:t>
            </a:r>
            <a:r>
              <a:rPr lang="ru-RU" sz="1200" u="sng" dirty="0" err="1">
                <a:solidFill>
                  <a:schemeClr val="dk1"/>
                </a:solidFill>
              </a:rPr>
              <a:t>includes</a:t>
            </a:r>
            <a:r>
              <a:rPr lang="ru-RU" sz="1200" u="sng" dirty="0">
                <a:solidFill>
                  <a:schemeClr val="dk1"/>
                </a:solidFill>
              </a:rPr>
              <a:t>:</a:t>
            </a: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Tx/>
              <a:buChar char="-"/>
            </a:pPr>
            <a:r>
              <a:rPr lang="en-US" sz="1200" dirty="0" smtClean="0">
                <a:solidFill>
                  <a:schemeClr val="dk1"/>
                </a:solidFill>
              </a:rPr>
              <a:t>1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nights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in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hotel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endParaRPr lang="ru-RU" sz="1200" dirty="0">
              <a:solidFill>
                <a:schemeClr val="dk1"/>
              </a:solidFill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Tx/>
              <a:buChar char="-"/>
            </a:pPr>
            <a:r>
              <a:rPr lang="en-US" sz="1200" dirty="0">
                <a:solidFill>
                  <a:schemeClr val="dk1"/>
                </a:solidFill>
              </a:rPr>
              <a:t>b</a:t>
            </a:r>
            <a:r>
              <a:rPr lang="ru-RU" sz="1200" dirty="0" err="1" smtClean="0">
                <a:solidFill>
                  <a:schemeClr val="dk1"/>
                </a:solidFill>
              </a:rPr>
              <a:t>reakfast</a:t>
            </a:r>
            <a:endParaRPr lang="en-US" sz="1200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endParaRPr lang="en-US" sz="12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91666"/>
            </a:pPr>
            <a:r>
              <a:rPr lang="ru-RU" b="1" i="1" dirty="0" smtClean="0">
                <a:solidFill>
                  <a:schemeClr val="dk1"/>
                </a:solidFill>
              </a:rPr>
              <a:t>*</a:t>
            </a:r>
            <a:r>
              <a:rPr lang="en-US" b="1" i="1" dirty="0">
                <a:solidFill>
                  <a:schemeClr val="dk1"/>
                </a:solidFill>
              </a:rPr>
              <a:t>D</a:t>
            </a:r>
            <a:r>
              <a:rPr lang="ru-RU" b="1" i="1" dirty="0" err="1" smtClean="0">
                <a:solidFill>
                  <a:schemeClr val="dk1"/>
                </a:solidFill>
              </a:rPr>
              <a:t>iscounts</a:t>
            </a:r>
            <a:r>
              <a:rPr lang="ru-RU" b="1" i="1" dirty="0" smtClean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for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groups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from</a:t>
            </a:r>
            <a:r>
              <a:rPr lang="ru-RU" b="1" i="1" dirty="0">
                <a:solidFill>
                  <a:schemeClr val="dk1"/>
                </a:solidFill>
              </a:rPr>
              <a:t> 10 </a:t>
            </a:r>
            <a:r>
              <a:rPr lang="ru-RU" b="1" i="1" dirty="0" err="1">
                <a:solidFill>
                  <a:schemeClr val="dk1"/>
                </a:solidFill>
              </a:rPr>
              <a:t>pax</a:t>
            </a:r>
            <a:r>
              <a:rPr lang="ru-RU" b="1" i="1" dirty="0">
                <a:solidFill>
                  <a:schemeClr val="dk1"/>
                </a:solidFill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endParaRPr lang="ru-RU" sz="1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4"/>
              </a:rPr>
              <a:t>Hotel web-site </a:t>
            </a:r>
            <a:endParaRPr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/>
          </a:p>
          <a:p>
            <a:pPr marL="12700" marR="61593" lvl="0" indent="-6985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i="1" dirty="0">
              <a:solidFill>
                <a:schemeClr val="dk1"/>
              </a:solidFill>
            </a:endParaRPr>
          </a:p>
          <a:p>
            <a:pPr marL="12700" marR="61593" lvl="0" indent="-6985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126492" y="147828"/>
            <a:ext cx="304800" cy="495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Shape 285" descr="RAD 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9225" y="913371"/>
            <a:ext cx="3064924" cy="19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 descr="RAD 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46600" y="2880975"/>
            <a:ext cx="2648698" cy="186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descr="RAD 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95300" y="2880974"/>
            <a:ext cx="2648698" cy="186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457200" y="147828"/>
            <a:ext cx="8534400" cy="49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HOTELS 4* 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26500" y="913375"/>
            <a:ext cx="3358800" cy="308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800" b="1" dirty="0" err="1">
                <a:solidFill>
                  <a:schemeClr val="dk1"/>
                </a:solidFill>
              </a:rPr>
              <a:t>Holiday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Inn</a:t>
            </a:r>
            <a:r>
              <a:rPr lang="ru-RU" sz="1800" b="1" dirty="0">
                <a:solidFill>
                  <a:schemeClr val="dk1"/>
                </a:solidFill>
              </a:rPr>
              <a:t> 4*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dk1"/>
                </a:solidFill>
              </a:rPr>
              <a:t> </a:t>
            </a: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dirty="0" err="1">
                <a:solidFill>
                  <a:schemeClr val="dk1"/>
                </a:solidFill>
              </a:rPr>
              <a:t>Price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person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in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room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for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1 night</a:t>
            </a:r>
            <a:endParaRPr lang="ru-RU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 dirty="0">
                <a:solidFill>
                  <a:schemeClr val="dk1"/>
                </a:solidFill>
              </a:rPr>
              <a:t>SINGL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125</a:t>
            </a:r>
            <a:r>
              <a:rPr lang="ru-RU" b="1" dirty="0" err="1" smtClean="0">
                <a:solidFill>
                  <a:schemeClr val="dk1"/>
                </a:solidFill>
              </a:rPr>
              <a:t>euro</a:t>
            </a: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b="1" dirty="0">
                <a:solidFill>
                  <a:schemeClr val="dk1"/>
                </a:solidFill>
              </a:rPr>
              <a:t>TWIN </a:t>
            </a:r>
            <a:r>
              <a:rPr lang="ru-RU" b="1" dirty="0" err="1">
                <a:solidFill>
                  <a:schemeClr val="dk1"/>
                </a:solidFill>
              </a:rPr>
              <a:t>room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en-US" b="1" dirty="0" smtClean="0">
                <a:solidFill>
                  <a:schemeClr val="dk1"/>
                </a:solidFill>
              </a:rPr>
              <a:t>70 </a:t>
            </a:r>
            <a:r>
              <a:rPr lang="ru-RU" b="1" dirty="0" smtClean="0">
                <a:solidFill>
                  <a:schemeClr val="dk1"/>
                </a:solidFill>
              </a:rPr>
              <a:t>евро</a:t>
            </a:r>
            <a:endParaRPr lang="ru-RU" b="1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 u="sng" dirty="0" err="1">
                <a:solidFill>
                  <a:schemeClr val="dk1"/>
                </a:solidFill>
              </a:rPr>
              <a:t>Package</a:t>
            </a:r>
            <a:r>
              <a:rPr lang="ru-RU" sz="1200" u="sng" dirty="0">
                <a:solidFill>
                  <a:schemeClr val="dk1"/>
                </a:solidFill>
              </a:rPr>
              <a:t> </a:t>
            </a:r>
            <a:r>
              <a:rPr lang="ru-RU" sz="1200" u="sng" dirty="0" err="1">
                <a:solidFill>
                  <a:schemeClr val="dk1"/>
                </a:solidFill>
              </a:rPr>
              <a:t>includes</a:t>
            </a:r>
            <a:r>
              <a:rPr lang="ru-RU" sz="1200" u="sng" dirty="0">
                <a:solidFill>
                  <a:schemeClr val="dk1"/>
                </a:solidFill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</a:rPr>
              <a:t>- </a:t>
            </a:r>
            <a:r>
              <a:rPr lang="en-US" sz="1200" dirty="0" smtClean="0">
                <a:solidFill>
                  <a:schemeClr val="dk1"/>
                </a:solidFill>
              </a:rPr>
              <a:t>1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night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in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hotel</a:t>
            </a:r>
            <a:endParaRPr lang="ru-RU" sz="1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</a:rPr>
              <a:t>- </a:t>
            </a:r>
            <a:r>
              <a:rPr lang="ru-RU" sz="1200" dirty="0" err="1">
                <a:solidFill>
                  <a:schemeClr val="dk1"/>
                </a:solidFill>
              </a:rPr>
              <a:t>breakfast</a:t>
            </a:r>
            <a:endParaRPr lang="ru-RU" sz="1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b="1" i="1" dirty="0">
                <a:solidFill>
                  <a:schemeClr val="dk1"/>
                </a:solidFill>
              </a:rPr>
              <a:t>*</a:t>
            </a:r>
            <a:r>
              <a:rPr lang="en-US" b="1" i="1" dirty="0">
                <a:solidFill>
                  <a:schemeClr val="dk1"/>
                </a:solidFill>
              </a:rPr>
              <a:t>D</a:t>
            </a:r>
            <a:r>
              <a:rPr lang="ru-RU" b="1" i="1" dirty="0" err="1">
                <a:solidFill>
                  <a:schemeClr val="dk1"/>
                </a:solidFill>
              </a:rPr>
              <a:t>iscounts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for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groups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from</a:t>
            </a:r>
            <a:r>
              <a:rPr lang="ru-RU" b="1" i="1" dirty="0">
                <a:solidFill>
                  <a:schemeClr val="dk1"/>
                </a:solidFill>
              </a:rPr>
              <a:t> 10 </a:t>
            </a:r>
            <a:r>
              <a:rPr lang="ru-RU" b="1" i="1" dirty="0" err="1">
                <a:solidFill>
                  <a:schemeClr val="dk1"/>
                </a:solidFill>
              </a:rPr>
              <a:t>pax</a:t>
            </a:r>
            <a:r>
              <a:rPr lang="ru-RU" b="1" i="1" dirty="0">
                <a:solidFill>
                  <a:schemeClr val="dk1"/>
                </a:solidFill>
              </a:rPr>
              <a:t> </a:t>
            </a:r>
            <a:endParaRPr lang="en-US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dk1"/>
              </a:solidFill>
              <a:hlinkClick r:id="rId4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  <a:hlinkClick r:id="rId4"/>
              </a:rPr>
              <a:t>Hotel web-site </a:t>
            </a: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/>
          </a:p>
          <a:p>
            <a:pPr marL="12700" marR="61593" lvl="0" indent="-6985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ru-RU" sz="1000" b="1" dirty="0"/>
              <a:t> </a:t>
            </a:r>
            <a:endParaRPr lang="ru-RU" b="1" i="1" dirty="0">
              <a:solidFill>
                <a:schemeClr val="dk1"/>
              </a:solidFill>
            </a:endParaRPr>
          </a:p>
          <a:p>
            <a:pPr marL="12700" marR="61593" lvl="0" indent="-6985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26492" y="147828"/>
            <a:ext cx="304800" cy="495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Shape 270" descr="hi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6449" y="2527624"/>
            <a:ext cx="2718625" cy="18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hi7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5649" y="709398"/>
            <a:ext cx="3118274" cy="175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hi9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8575" y="2527623"/>
            <a:ext cx="2651125" cy="18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457200" y="152400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Wizz Air Kyiv City Marathon 2017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307948" y="1112391"/>
            <a:ext cx="3477894" cy="23590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414141"/>
                </a:solidFill>
              </a:rPr>
              <a:t>Date</a:t>
            </a:r>
            <a:r>
              <a:rPr lang="ru-RU" sz="1400" b="1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ru-RU" sz="1400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dirty="0">
                <a:solidFill>
                  <a:srgbClr val="414141"/>
                </a:solidFill>
              </a:rPr>
              <a:t>8, </a:t>
            </a:r>
            <a:r>
              <a:rPr lang="ru-RU" dirty="0" err="1">
                <a:solidFill>
                  <a:srgbClr val="414141"/>
                </a:solidFill>
              </a:rPr>
              <a:t>October</a:t>
            </a:r>
            <a:r>
              <a:rPr lang="ru-RU" dirty="0">
                <a:solidFill>
                  <a:srgbClr val="414141"/>
                </a:solidFill>
              </a:rPr>
              <a:t>, 2017</a:t>
            </a:r>
            <a:r>
              <a:rPr lang="ru-RU" sz="1400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414141"/>
                </a:solidFill>
              </a:rPr>
              <a:t>Location</a:t>
            </a:r>
            <a:r>
              <a:rPr lang="ru-RU" sz="1400" b="1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dirty="0" err="1">
                <a:solidFill>
                  <a:srgbClr val="414141"/>
                </a:solidFill>
              </a:rPr>
              <a:t>Kiev</a:t>
            </a:r>
            <a:r>
              <a:rPr lang="ru-RU" sz="1400" dirty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rgbClr val="414141"/>
                </a:solidFill>
              </a:rPr>
              <a:t>Maidan</a:t>
            </a:r>
            <a:r>
              <a:rPr lang="ru-RU" dirty="0">
                <a:solidFill>
                  <a:srgbClr val="414141"/>
                </a:solidFill>
              </a:rPr>
              <a:t> </a:t>
            </a:r>
            <a:r>
              <a:rPr lang="ru-RU" dirty="0" err="1">
                <a:solidFill>
                  <a:srgbClr val="414141"/>
                </a:solidFill>
              </a:rPr>
              <a:t>Nezavisimosti</a:t>
            </a:r>
            <a:endParaRPr lang="ru-RU" dirty="0">
              <a:solidFill>
                <a:srgbClr val="41414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414141"/>
                </a:solidFill>
              </a:rPr>
              <a:t>Participants</a:t>
            </a:r>
            <a:r>
              <a:rPr lang="ru-RU" sz="14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dirty="0">
                <a:solidFill>
                  <a:srgbClr val="434343"/>
                </a:solidFill>
              </a:rPr>
              <a:t>11 000 </a:t>
            </a:r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434343"/>
                </a:solidFill>
              </a:rPr>
              <a:t>Number</a:t>
            </a:r>
            <a:r>
              <a:rPr lang="ru-RU" b="1" dirty="0">
                <a:solidFill>
                  <a:srgbClr val="434343"/>
                </a:solidFill>
              </a:rPr>
              <a:t> </a:t>
            </a:r>
            <a:r>
              <a:rPr lang="ru-RU" b="1" dirty="0" err="1">
                <a:solidFill>
                  <a:srgbClr val="434343"/>
                </a:solidFill>
              </a:rPr>
              <a:t>of</a:t>
            </a:r>
            <a:r>
              <a:rPr lang="ru-RU" b="1" dirty="0">
                <a:solidFill>
                  <a:srgbClr val="434343"/>
                </a:solidFill>
              </a:rPr>
              <a:t> </a:t>
            </a:r>
            <a:r>
              <a:rPr lang="ru-RU" b="1" dirty="0" err="1">
                <a:solidFill>
                  <a:srgbClr val="434343"/>
                </a:solidFill>
              </a:rPr>
              <a:t>visitors</a:t>
            </a:r>
            <a:r>
              <a:rPr lang="ru-RU" sz="14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dirty="0">
                <a:solidFill>
                  <a:srgbClr val="434343"/>
                </a:solidFill>
              </a:rPr>
              <a:t>25 000</a:t>
            </a:r>
          </a:p>
          <a:p>
            <a:pPr marL="12700" marR="111125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434343"/>
                </a:solidFill>
              </a:rPr>
              <a:t>Prize</a:t>
            </a:r>
            <a:r>
              <a:rPr lang="ru-RU" b="1" dirty="0">
                <a:solidFill>
                  <a:srgbClr val="434343"/>
                </a:solidFill>
              </a:rPr>
              <a:t> </a:t>
            </a:r>
            <a:r>
              <a:rPr lang="ru-RU" b="1" dirty="0" err="1">
                <a:solidFill>
                  <a:srgbClr val="434343"/>
                </a:solidFill>
              </a:rPr>
              <a:t>Fund</a:t>
            </a:r>
            <a:r>
              <a:rPr lang="ru-RU" sz="14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146 300 </a:t>
            </a:r>
            <a:r>
              <a:rPr lang="ru-RU" dirty="0">
                <a:solidFill>
                  <a:srgbClr val="434343"/>
                </a:solidFill>
              </a:rPr>
              <a:t>UAH</a:t>
            </a:r>
            <a:r>
              <a:rPr lang="ru-RU" sz="14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12700" marR="111125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434343"/>
                </a:solidFill>
              </a:rPr>
              <a:t>Number</a:t>
            </a:r>
            <a:r>
              <a:rPr lang="ru-RU" b="1" dirty="0">
                <a:solidFill>
                  <a:srgbClr val="434343"/>
                </a:solidFill>
              </a:rPr>
              <a:t> </a:t>
            </a:r>
            <a:r>
              <a:rPr lang="ru-RU" b="1" dirty="0" err="1">
                <a:solidFill>
                  <a:srgbClr val="434343"/>
                </a:solidFill>
              </a:rPr>
              <a:t>of</a:t>
            </a:r>
            <a:r>
              <a:rPr lang="ru-RU" b="1" dirty="0">
                <a:solidFill>
                  <a:srgbClr val="434343"/>
                </a:solidFill>
              </a:rPr>
              <a:t> </a:t>
            </a:r>
            <a:r>
              <a:rPr lang="ru-RU" b="1" dirty="0" err="1">
                <a:solidFill>
                  <a:srgbClr val="434343"/>
                </a:solidFill>
              </a:rPr>
              <a:t>races</a:t>
            </a:r>
            <a:r>
              <a:rPr lang="ru-RU" b="1" dirty="0">
                <a:solidFill>
                  <a:srgbClr val="434343"/>
                </a:solidFill>
              </a:rPr>
              <a:t> </a:t>
            </a:r>
            <a:r>
              <a:rPr lang="ru-RU" b="1" dirty="0" err="1">
                <a:solidFill>
                  <a:srgbClr val="434343"/>
                </a:solidFill>
              </a:rPr>
              <a:t>and</a:t>
            </a:r>
            <a:r>
              <a:rPr lang="ru-RU" b="1" dirty="0">
                <a:solidFill>
                  <a:srgbClr val="434343"/>
                </a:solidFill>
              </a:rPr>
              <a:t> </a:t>
            </a:r>
            <a:r>
              <a:rPr lang="ru-RU" b="1" dirty="0" err="1">
                <a:solidFill>
                  <a:srgbClr val="434343"/>
                </a:solidFill>
              </a:rPr>
              <a:t>cups</a:t>
            </a:r>
            <a:r>
              <a:rPr lang="ru-RU" sz="14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4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17  </a:t>
            </a:r>
          </a:p>
          <a:p>
            <a:pPr marL="12700" marR="111125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434343"/>
                </a:solidFill>
              </a:rPr>
              <a:t>Distance</a:t>
            </a:r>
            <a:r>
              <a:rPr lang="ru-RU" sz="14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400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r>
              <a:rPr lang="en-US" sz="1400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400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195 </a:t>
            </a:r>
            <a:r>
              <a:rPr lang="ru-RU" dirty="0" err="1">
                <a:solidFill>
                  <a:srgbClr val="434343"/>
                </a:solidFill>
              </a:rPr>
              <a:t>km</a:t>
            </a:r>
            <a:r>
              <a:rPr lang="ru-RU" dirty="0">
                <a:solidFill>
                  <a:srgbClr val="434343"/>
                </a:solidFill>
              </a:rPr>
              <a:t> </a:t>
            </a:r>
            <a:r>
              <a:rPr lang="ru-RU" dirty="0" err="1">
                <a:solidFill>
                  <a:srgbClr val="434343"/>
                </a:solidFill>
              </a:rPr>
              <a:t>in</a:t>
            </a:r>
            <a:r>
              <a:rPr lang="ru-RU" dirty="0">
                <a:solidFill>
                  <a:srgbClr val="434343"/>
                </a:solidFill>
              </a:rPr>
              <a:t> </a:t>
            </a:r>
            <a:r>
              <a:rPr lang="ru-RU" dirty="0" err="1">
                <a:solidFill>
                  <a:srgbClr val="434343"/>
                </a:solidFill>
              </a:rPr>
              <a:t>one</a:t>
            </a:r>
            <a:r>
              <a:rPr lang="ru-RU" dirty="0">
                <a:solidFill>
                  <a:srgbClr val="434343"/>
                </a:solidFill>
              </a:rPr>
              <a:t> </a:t>
            </a:r>
            <a:r>
              <a:rPr lang="en-US" dirty="0" smtClean="0">
                <a:solidFill>
                  <a:srgbClr val="434343"/>
                </a:solidFill>
              </a:rPr>
              <a:t>lap</a:t>
            </a:r>
            <a:endParaRPr lang="ru-RU" dirty="0">
              <a:solidFill>
                <a:srgbClr val="434343"/>
              </a:solidFill>
            </a:endParaRPr>
          </a:p>
          <a:p>
            <a:pPr marL="12700" marR="111125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434343"/>
                </a:solidFill>
              </a:rPr>
              <a:t>Time</a:t>
            </a:r>
            <a:r>
              <a:rPr lang="ru-RU" b="1" dirty="0">
                <a:solidFill>
                  <a:srgbClr val="434343"/>
                </a:solidFill>
              </a:rPr>
              <a:t> </a:t>
            </a:r>
            <a:r>
              <a:rPr lang="ru-RU" b="1" dirty="0" err="1">
                <a:solidFill>
                  <a:srgbClr val="434343"/>
                </a:solidFill>
              </a:rPr>
              <a:t>limit</a:t>
            </a:r>
            <a:r>
              <a:rPr lang="ru-RU" dirty="0">
                <a:solidFill>
                  <a:srgbClr val="434343"/>
                </a:solidFill>
              </a:rPr>
              <a:t> </a:t>
            </a:r>
            <a:r>
              <a:rPr lang="ru-RU" sz="14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dirty="0">
                <a:solidFill>
                  <a:srgbClr val="434343"/>
                </a:solidFill>
              </a:rPr>
              <a:t>6 </a:t>
            </a:r>
            <a:r>
              <a:rPr lang="ru-RU" dirty="0" err="1" smtClean="0">
                <a:solidFill>
                  <a:srgbClr val="434343"/>
                </a:solidFill>
              </a:rPr>
              <a:t>hours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434343"/>
                </a:solidFill>
              </a:rPr>
              <a:t>Web-site</a:t>
            </a:r>
            <a:r>
              <a:rPr lang="ru-RU" sz="1400" b="1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ru-RU" sz="1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kyivmarathon.org</a:t>
            </a:r>
            <a:endParaRPr lang="ru-RU" sz="14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7708392" y="1002791"/>
            <a:ext cx="944879" cy="84124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726679" y="2360675"/>
            <a:ext cx="1264920" cy="71627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7137768" y="4375171"/>
            <a:ext cx="989100" cy="3399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8653271" y="4346446"/>
            <a:ext cx="413003" cy="57302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7707882" y="4031283"/>
            <a:ext cx="1228724" cy="1943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 патронатом:</a:t>
            </a:r>
          </a:p>
        </p:txBody>
      </p:sp>
      <p:sp>
        <p:nvSpPr>
          <p:cNvPr id="64" name="Shape 64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3926424" y="1132325"/>
            <a:ext cx="3746999" cy="20004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457200" y="147828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About </a:t>
            </a: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Run Ukraine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65175" y="1222246"/>
            <a:ext cx="3926203" cy="1109979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0165" marR="0" lvl="0" indent="-12065" algn="l" rtl="0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</a:rPr>
              <a:t>Our Mission</a:t>
            </a: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>
                <a:solidFill>
                  <a:srgbClr val="FFFFFF"/>
                </a:solidFill>
              </a:rPr>
              <a:t> - promotion of healthy lifestyle and helping ukrainians to become healthy and strong nation</a:t>
            </a:r>
          </a:p>
        </p:txBody>
      </p:sp>
      <p:sp>
        <p:nvSpPr>
          <p:cNvPr id="295" name="Shape 295"/>
          <p:cNvSpPr/>
          <p:nvPr/>
        </p:nvSpPr>
        <p:spPr>
          <a:xfrm>
            <a:off x="265175" y="2452116"/>
            <a:ext cx="3926203" cy="906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19988" y="120000"/>
                </a:lnTo>
                <a:lnTo>
                  <a:pt x="119988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E32F94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302767" y="2429417"/>
            <a:ext cx="3719195" cy="974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6033" marR="5080" lvl="0" indent="-26033" algn="l" rtl="0">
              <a:lnSpc>
                <a:spcPct val="112900"/>
              </a:lnSpc>
              <a:spcBef>
                <a:spcPts val="0"/>
              </a:spcBef>
              <a:buNone/>
            </a:pPr>
            <a:r>
              <a:rPr lang="ru-RU" b="1">
                <a:solidFill>
                  <a:srgbClr val="FFFFFF"/>
                </a:solidFill>
              </a:rPr>
              <a:t>Running </a:t>
            </a:r>
            <a:r>
              <a:rPr lang="ru-RU">
                <a:solidFill>
                  <a:srgbClr val="FFFFFF"/>
                </a:solidFill>
              </a:rPr>
              <a:t>for us is social movement that is designed to improve the quality of life and develop society</a:t>
            </a:r>
          </a:p>
          <a:p>
            <a:pPr marL="26034" marR="5080" lvl="0" indent="-26034" algn="l" rtl="0">
              <a:lnSpc>
                <a:spcPct val="112900"/>
              </a:lnSpc>
              <a:spcBef>
                <a:spcPts val="0"/>
              </a:spcBef>
              <a:buNone/>
            </a:pPr>
            <a:r>
              <a:rPr lang="ru-RU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65175" y="3496753"/>
            <a:ext cx="3926100" cy="1230000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5700" rIns="0" bIns="0" anchor="t" anchorCtr="0">
            <a:noAutofit/>
          </a:bodyPr>
          <a:lstStyle/>
          <a:p>
            <a:pPr marR="2540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>
                <a:solidFill>
                  <a:srgbClr val="FFFFFF"/>
                </a:solidFill>
              </a:rPr>
              <a:t>We develop and improve services so that each participant can feel comfortable and get the maximum pleasure from taking part sport competitions</a:t>
            </a:r>
          </a:p>
          <a:p>
            <a:pPr marL="50165" marR="0" lvl="0" indent="-12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4331207" y="1583436"/>
            <a:ext cx="4700015" cy="26441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457200" y="147828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CONTACT INFORMATION</a:t>
            </a:r>
          </a:p>
        </p:txBody>
      </p:sp>
      <p:sp>
        <p:nvSpPr>
          <p:cNvPr id="307" name="Shape 307"/>
          <p:cNvSpPr/>
          <p:nvPr/>
        </p:nvSpPr>
        <p:spPr>
          <a:xfrm>
            <a:off x="2043645" y="785461"/>
            <a:ext cx="5001900" cy="94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1011490" y="1871284"/>
            <a:ext cx="7066200" cy="1246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b="1">
                <a:solidFill>
                  <a:schemeClr val="dk1"/>
                </a:solidFill>
              </a:rPr>
              <a:t>Run Ukraine - the organizer of  Wizz Air Kyiv City Marathon under the patronage</a:t>
            </a:r>
            <a:br>
              <a:rPr lang="ru-RU" sz="1600" b="1">
                <a:solidFill>
                  <a:schemeClr val="dk1"/>
                </a:solidFill>
              </a:rPr>
            </a:br>
            <a:r>
              <a:rPr lang="ru-RU" sz="1600" b="1">
                <a:solidFill>
                  <a:schemeClr val="dk1"/>
                </a:solidFill>
              </a:rPr>
              <a:t> of Kyiv City Council and the Athletics Federation of Ukraine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600" b="1" u="sng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b="1">
                <a:solidFill>
                  <a:schemeClr val="dk1"/>
                </a:solidFill>
              </a:rPr>
              <a:t>Contact Information: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dk1"/>
                </a:solidFill>
              </a:rPr>
              <a:t>Ilona Sekevich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dk1"/>
                </a:solidFill>
              </a:rPr>
              <a:t>Manager of communications with international participants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dk1"/>
                </a:solidFill>
              </a:rPr>
              <a:t>e-mail: </a:t>
            </a:r>
            <a:r>
              <a:rPr lang="ru-RU" sz="1600">
                <a:solidFill>
                  <a:schemeClr val="hlink"/>
                </a:solidFill>
                <a:hlinkClick r:id="rId5"/>
              </a:rPr>
              <a:t>ilona.sekevich@runukraine.org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dk1"/>
                </a:solidFill>
              </a:rPr>
              <a:t>tel.: +38 066 022 68 19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buNone/>
            </a:pP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b="1" u="sng">
                <a:solidFill>
                  <a:srgbClr val="9437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Official web-site</a:t>
            </a:r>
            <a:r>
              <a:rPr lang="ru-RU" sz="1600" b="1" u="sng">
                <a:solidFill>
                  <a:srgbClr val="943735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6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http://runukraine.org/</a:t>
            </a:r>
          </a:p>
        </p:txBody>
      </p:sp>
      <p:sp>
        <p:nvSpPr>
          <p:cNvPr id="309" name="Shape 309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499872" y="96010"/>
            <a:ext cx="8534399" cy="493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Wizz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Kyiv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Marathon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lang="ru-RU" dirty="0"/>
          </a:p>
        </p:txBody>
      </p:sp>
      <p:sp>
        <p:nvSpPr>
          <p:cNvPr id="73" name="Shape 73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26492" y="73152"/>
            <a:ext cx="304799" cy="4952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3916678" y="1584959"/>
            <a:ext cx="243711" cy="2438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3906773" y="1575053"/>
            <a:ext cx="356489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1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3906773" y="1575053"/>
            <a:ext cx="0" cy="18078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7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3906773" y="3382517"/>
            <a:ext cx="356489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1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7471409" y="1575053"/>
            <a:ext cx="0" cy="18078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899159" y="621791"/>
            <a:ext cx="7200900" cy="424281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329692" y="4203191"/>
            <a:ext cx="6367790" cy="338454"/>
          </a:xfrm>
          <a:prstGeom prst="rect">
            <a:avLst/>
          </a:prstGeom>
          <a:solidFill>
            <a:srgbClr val="D50092"/>
          </a:solidFill>
          <a:ln>
            <a:noFill/>
          </a:ln>
        </p:spPr>
        <p:txBody>
          <a:bodyPr lIns="0" tIns="41275" rIns="0" bIns="0" anchor="t" anchorCtr="0">
            <a:noAutofit/>
          </a:bodyPr>
          <a:lstStyle/>
          <a:p>
            <a:pPr marL="91440" marR="0" lvl="0" indent="-2539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u="sng" dirty="0" smtClean="0">
                <a:solidFill>
                  <a:schemeClr val="hlink"/>
                </a:solidFill>
                <a:sym typeface="Arial"/>
                <a:hlinkClick r:id="rId8"/>
              </a:rPr>
              <a:t>WIZZ AIR KYIV CITY MARATHON 2016 </a:t>
            </a:r>
            <a:r>
              <a:rPr lang="ru-RU" sz="1800" b="1" u="sng" dirty="0" smtClean="0">
                <a:solidFill>
                  <a:schemeClr val="hlink"/>
                </a:solidFill>
                <a:sym typeface="Arial"/>
                <a:hlinkClick r:id="rId8"/>
              </a:rPr>
              <a:t>( </a:t>
            </a:r>
            <a:r>
              <a:rPr lang="en-US" sz="1800" b="1" u="sng" dirty="0" smtClean="0">
                <a:solidFill>
                  <a:schemeClr val="hlink"/>
                </a:solidFill>
                <a:hlinkClick r:id="rId8"/>
              </a:rPr>
              <a:t>watch vodeo</a:t>
            </a:r>
            <a:r>
              <a:rPr lang="ru-RU" sz="1800" b="1" u="sng" dirty="0" smtClean="0">
                <a:solidFill>
                  <a:schemeClr val="hlink"/>
                </a:solidFill>
                <a:sym typeface="Arial"/>
                <a:hlinkClick r:id="rId8"/>
              </a:rPr>
              <a:t>)</a:t>
            </a:r>
            <a:endParaRPr lang="ru-RU" sz="1800" b="1" u="sng" dirty="0">
              <a:solidFill>
                <a:schemeClr val="hlink"/>
              </a:solidFill>
              <a:sym typeface="Arial"/>
              <a:hlinkClick r:id="rId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15"/>
            <a:ext cx="9144000" cy="51423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1725166" y="41145"/>
            <a:ext cx="5338571" cy="50261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342514" y="1734057"/>
            <a:ext cx="4056379" cy="1795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8333"/>
              </a:lnSpc>
              <a:spcBef>
                <a:spcPts val="0"/>
              </a:spcBef>
              <a:buSzPct val="25000"/>
              <a:buNone/>
            </a:pPr>
            <a:r>
              <a:rPr lang="ru-RU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Wizz Air Kyiv City Marathon</a:t>
            </a:r>
          </a:p>
          <a:p>
            <a:pPr marL="11430" marR="0" lvl="0" indent="-11430" algn="ctr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8125"/>
              </a:lnSpc>
              <a:spcBef>
                <a:spcPts val="5"/>
              </a:spcBef>
              <a:buSzPct val="25000"/>
              <a:buNone/>
            </a:pPr>
            <a:r>
              <a:rPr lang="ru-RU" sz="2400" b="1">
                <a:solidFill>
                  <a:srgbClr val="FFFFFF"/>
                </a:solidFill>
              </a:rPr>
              <a:t>Offers for international participants </a:t>
            </a:r>
            <a:r>
              <a:rPr lang="ru-RU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56487" y="1685543"/>
            <a:ext cx="1167764" cy="3721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17"/>
                </a:moveTo>
                <a:lnTo>
                  <a:pt x="119960" y="119917"/>
                </a:lnTo>
                <a:lnTo>
                  <a:pt x="119960" y="0"/>
                </a:lnTo>
                <a:lnTo>
                  <a:pt x="0" y="0"/>
                </a:lnTo>
                <a:lnTo>
                  <a:pt x="0" y="119917"/>
                </a:lnTo>
                <a:close/>
              </a:path>
            </a:pathLst>
          </a:cu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57200" y="152400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Races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52400" y="748283"/>
            <a:ext cx="2392679" cy="195579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7600" rIns="0" bIns="0" anchor="t" anchorCtr="0">
            <a:noAutofit/>
          </a:bodyPr>
          <a:lstStyle/>
          <a:p>
            <a:pPr marL="5080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>
                <a:solidFill>
                  <a:srgbClr val="FFFFFF"/>
                </a:solidFill>
              </a:rPr>
              <a:t>     INDIVIDUALS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044649" y="1746500"/>
            <a:ext cx="913199" cy="19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>
                <a:solidFill>
                  <a:srgbClr val="221F1F"/>
                </a:solidFill>
              </a:rPr>
              <a:t>21,0975 km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229047" y="2260725"/>
            <a:ext cx="623099" cy="19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>
                <a:solidFill>
                  <a:srgbClr val="221F1F"/>
                </a:solidFill>
              </a:rPr>
              <a:t>10 km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271776" y="2729483"/>
            <a:ext cx="323850" cy="1943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856487" y="3108959"/>
            <a:ext cx="1167764" cy="372110"/>
          </a:xfrm>
          <a:prstGeom prst="rect">
            <a:avLst/>
          </a:pr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38725" rIns="0" bIns="0" anchor="t" anchorCtr="0">
            <a:noAutofit/>
          </a:bodyPr>
          <a:lstStyle/>
          <a:p>
            <a:pPr marL="367665" marR="0" lvl="0" indent="-1206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221F1F"/>
                </a:solidFill>
              </a:rPr>
              <a:t>  2 km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195826" y="1708403"/>
            <a:ext cx="2392679" cy="215264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18400" rIns="0" bIns="0" anchor="t" anchorCtr="0">
            <a:noAutofit/>
          </a:bodyPr>
          <a:lstStyle/>
          <a:p>
            <a:pPr marL="449580" marR="0" lvl="0" indent="-508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200" dirty="0" smtClean="0">
                <a:solidFill>
                  <a:srgbClr val="FFFFFF"/>
                </a:solidFill>
              </a:rPr>
              <a:t>km</a:t>
            </a:r>
            <a:endParaRPr lang="ru-RU"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201923" y="1999488"/>
            <a:ext cx="2392679" cy="205740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19675" rIns="0" bIns="0" anchor="t" anchorCtr="0">
            <a:noAutofit/>
          </a:bodyPr>
          <a:lstStyle/>
          <a:p>
            <a:pPr marL="311785" marR="0" lvl="0" indent="-6984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Cup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200" dirty="0" smtClean="0">
                <a:solidFill>
                  <a:srgbClr val="FFFFFF"/>
                </a:solidFill>
              </a:rPr>
              <a:t>km</a:t>
            </a:r>
            <a:endParaRPr lang="ru-RU"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3195826" y="1161287"/>
            <a:ext cx="2392679" cy="205740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19050" rIns="0" bIns="0" anchor="t" anchorCtr="0">
            <a:noAutofit/>
          </a:bodyPr>
          <a:lstStyle/>
          <a:p>
            <a:pPr marL="390525" marR="0" lvl="0" indent="-952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Cup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km</a:t>
            </a:r>
            <a:endParaRPr lang="ru-RU"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3194303" y="754379"/>
            <a:ext cx="2394585" cy="195579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7600" rIns="0" bIns="0" anchor="t" anchorCtr="0">
            <a:noAutofit/>
          </a:bodyPr>
          <a:lstStyle/>
          <a:p>
            <a:pPr marL="397510" marR="0" lvl="0" indent="-3809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>
                <a:solidFill>
                  <a:srgbClr val="FFFFFF"/>
                </a:solidFill>
              </a:rPr>
              <a:t>NEW</a:t>
            </a:r>
            <a:r>
              <a:rPr lang="ru-RU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>
                <a:solidFill>
                  <a:srgbClr val="FFFFFF"/>
                </a:solidFill>
              </a:rPr>
              <a:t>RACES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3201923" y="2281426"/>
            <a:ext cx="2392679" cy="205740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19675" rIns="0" bIns="0" anchor="t" anchorCtr="0">
            <a:noAutofit/>
          </a:bodyPr>
          <a:lstStyle/>
          <a:p>
            <a:pPr marL="287655" marR="0" lvl="0" indent="-8254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Handbikes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200" dirty="0" smtClean="0">
                <a:solidFill>
                  <a:srgbClr val="FFFFFF"/>
                </a:solidFill>
              </a:rPr>
              <a:t>km</a:t>
            </a:r>
            <a:endParaRPr lang="ru-RU"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6208776" y="1057654"/>
            <a:ext cx="2680970" cy="469899"/>
          </a:xfrm>
          <a:prstGeom prst="rect">
            <a:avLst/>
          </a:pr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823594" marR="0" lvl="0" indent="-10794" algn="l" rtl="0">
              <a:lnSpc>
                <a:spcPct val="115416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221F1F"/>
                </a:solidFill>
              </a:rPr>
              <a:t>Classic</a:t>
            </a:r>
          </a:p>
          <a:p>
            <a:pPr marL="534035" marR="0" lvl="0" indent="-634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3х10 </a:t>
            </a:r>
            <a:r>
              <a:rPr lang="ru-RU" sz="1200">
                <a:solidFill>
                  <a:srgbClr val="221F1F"/>
                </a:solidFill>
              </a:rPr>
              <a:t>km </a:t>
            </a: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+ 1х12.195 </a:t>
            </a:r>
            <a:r>
              <a:rPr lang="ru-RU" sz="1200">
                <a:solidFill>
                  <a:srgbClr val="221F1F"/>
                </a:solidFill>
              </a:rPr>
              <a:t>km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142988" y="3241548"/>
            <a:ext cx="1169034" cy="372110"/>
          </a:xfrm>
          <a:prstGeom prst="rect">
            <a:avLst/>
          </a:pr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25" rIns="0" bIns="0" anchor="t" anchorCtr="0">
            <a:noAutofit/>
          </a:bodyPr>
          <a:lstStyle/>
          <a:p>
            <a:pPr marL="226695" marR="0" lvl="0" indent="-1079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1000 </a:t>
            </a:r>
            <a:r>
              <a:rPr lang="ru-RU" sz="1200">
                <a:solidFill>
                  <a:srgbClr val="221F1F"/>
                </a:solidFill>
              </a:rPr>
              <a:t>m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142988" y="3732276"/>
            <a:ext cx="1169034" cy="384174"/>
          </a:xfrm>
          <a:prstGeom prst="rect">
            <a:avLst/>
          </a:pr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69200" rIns="0" bIns="0" anchor="t" anchorCtr="0">
            <a:noAutofit/>
          </a:bodyPr>
          <a:lstStyle/>
          <a:p>
            <a:pPr marL="271145" marR="0" lvl="0" indent="-444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500 </a:t>
            </a:r>
            <a:r>
              <a:rPr lang="ru-RU" sz="1200">
                <a:solidFill>
                  <a:srgbClr val="221F1F"/>
                </a:solidFill>
              </a:rPr>
              <a:t>m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142988" y="4184903"/>
            <a:ext cx="1169034" cy="373379"/>
          </a:xfrm>
          <a:prstGeom prst="rect">
            <a:avLst/>
          </a:pr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59050" rIns="0" bIns="0" anchor="t" anchorCtr="0">
            <a:noAutofit/>
          </a:bodyPr>
          <a:lstStyle/>
          <a:p>
            <a:pPr marL="294640" marR="0" lvl="0" indent="-254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lang="ru-RU" sz="1200">
                <a:solidFill>
                  <a:srgbClr val="221F1F"/>
                </a:solidFill>
              </a:rPr>
              <a:t>m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417564" y="765047"/>
            <a:ext cx="2392679" cy="195579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8250" rIns="0" bIns="0" anchor="t" anchorCtr="0">
            <a:noAutofit/>
          </a:bodyPr>
          <a:lstStyle/>
          <a:p>
            <a:pPr marL="572135" marR="0" lvl="0" indent="-634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>
                <a:solidFill>
                  <a:srgbClr val="FFFFFF"/>
                </a:solidFill>
              </a:rPr>
              <a:t>RELAY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531864" y="2907791"/>
            <a:ext cx="2391409" cy="215264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8875" rIns="0" bIns="0" anchor="t" anchorCtr="0">
            <a:noAutofit/>
          </a:bodyPr>
          <a:lstStyle/>
          <a:p>
            <a:pPr marL="38735" marR="0" lvl="0" indent="-634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>
                <a:solidFill>
                  <a:srgbClr val="FFFFFF"/>
                </a:solidFill>
              </a:rPr>
              <a:t>            CHILD RACES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208776" y="1624583"/>
            <a:ext cx="2680970" cy="405239"/>
          </a:xfrm>
          <a:prstGeom prst="rect">
            <a:avLst/>
          </a:pr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35550" rIns="0" bIns="0" anchor="t" anchorCtr="0">
            <a:noAutofit/>
          </a:bodyPr>
          <a:lstStyle/>
          <a:p>
            <a:pPr marL="854710" marR="317500" lvl="0" indent="-62611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>
                <a:solidFill>
                  <a:srgbClr val="D2222A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Chamber Cup 3х10 </a:t>
            </a:r>
            <a:r>
              <a:rPr lang="ru-RU" sz="1200">
                <a:solidFill>
                  <a:srgbClr val="221F1F"/>
                </a:solidFill>
              </a:rPr>
              <a:t>km</a:t>
            </a: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 +  1х12.195 </a:t>
            </a:r>
            <a:r>
              <a:rPr lang="ru-RU" sz="1200">
                <a:solidFill>
                  <a:srgbClr val="221F1F"/>
                </a:solidFill>
              </a:rPr>
              <a:t>km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208019" y="2592323"/>
            <a:ext cx="2392679" cy="215264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19675" rIns="0" bIns="0" anchor="t" anchorCtr="0">
            <a:noAutofit/>
          </a:bodyPr>
          <a:lstStyle/>
          <a:p>
            <a:pPr marL="323850" marR="0" lvl="0" indent="-635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Herbalife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 1 </a:t>
            </a:r>
            <a:r>
              <a:rPr lang="en-US" sz="1200" dirty="0" smtClean="0">
                <a:solidFill>
                  <a:srgbClr val="FFFFFF"/>
                </a:solidFill>
              </a:rPr>
              <a:t>km</a:t>
            </a:r>
            <a:endParaRPr lang="ru-RU"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3195826" y="1431036"/>
            <a:ext cx="2392679" cy="204470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19050" rIns="0" bIns="0" anchor="t" anchorCtr="0">
            <a:noAutofit/>
          </a:bodyPr>
          <a:lstStyle/>
          <a:p>
            <a:pPr marL="395605" marR="0" lvl="0" indent="-1904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Guide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1200" dirty="0" smtClean="0">
                <a:solidFill>
                  <a:srgbClr val="FFFFFF"/>
                </a:solidFill>
              </a:rPr>
              <a:t>km</a:t>
            </a:r>
            <a:endParaRPr lang="ru-RU"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213346" y="2264664"/>
            <a:ext cx="2680970" cy="471169"/>
          </a:xfrm>
          <a:prstGeom prst="rect">
            <a:avLst/>
          </a:pr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35550" rIns="0" bIns="0" anchor="t" anchorCtr="0">
            <a:noAutofit/>
          </a:bodyPr>
          <a:lstStyle/>
          <a:p>
            <a:pPr marL="854710" marR="288290" lvl="0" indent="-65151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>
                <a:solidFill>
                  <a:srgbClr val="D2222A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Diplomat Cup 3х10 </a:t>
            </a:r>
            <a:r>
              <a:rPr lang="ru-RU" sz="1200">
                <a:solidFill>
                  <a:srgbClr val="221F1F"/>
                </a:solidFill>
              </a:rPr>
              <a:t>km</a:t>
            </a:r>
            <a:r>
              <a:rPr lang="ru-RU" sz="12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rPr>
              <a:t> +  1х12.195 </a:t>
            </a:r>
            <a:r>
              <a:rPr lang="ru-RU" sz="1200">
                <a:solidFill>
                  <a:srgbClr val="221F1F"/>
                </a:solidFill>
              </a:rPr>
              <a:t>km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856487" y="4192523"/>
            <a:ext cx="4224655" cy="498475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123175" rIns="0" bIns="0" anchor="t" anchorCtr="0">
            <a:noAutofit/>
          </a:bodyPr>
          <a:lstStyle/>
          <a:p>
            <a:pPr marL="255270" marR="0" lvl="0" indent="-127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b="1">
                <a:solidFill>
                  <a:srgbClr val="FFFFFF"/>
                </a:solidFill>
              </a:rPr>
              <a:t>Total races and cups</a:t>
            </a:r>
            <a:r>
              <a:rPr lang="ru-RU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17</a:t>
            </a:r>
          </a:p>
        </p:txBody>
      </p:sp>
      <p:sp>
        <p:nvSpPr>
          <p:cNvPr id="117" name="Shape 117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853438" y="1219200"/>
            <a:ext cx="1169034" cy="372110"/>
          </a:xfrm>
          <a:prstGeom prst="rect">
            <a:avLst/>
          </a:pr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59675" rIns="0" bIns="0" anchor="t" anchorCtr="0">
            <a:noAutofit/>
          </a:bodyPr>
          <a:lstStyle/>
          <a:p>
            <a:pPr marL="236854" marR="0" lvl="0" indent="-8254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>
                <a:solidFill>
                  <a:srgbClr val="221F1F"/>
                </a:solidFill>
              </a:rPr>
              <a:t>42,195 km</a:t>
            </a:r>
          </a:p>
        </p:txBody>
      </p:sp>
      <p:sp>
        <p:nvSpPr>
          <p:cNvPr id="120" name="Shape 120"/>
          <p:cNvSpPr/>
          <p:nvPr/>
        </p:nvSpPr>
        <p:spPr>
          <a:xfrm>
            <a:off x="849562" y="2636566"/>
            <a:ext cx="1167899" cy="3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18"/>
                </a:moveTo>
                <a:lnTo>
                  <a:pt x="119960" y="119918"/>
                </a:lnTo>
                <a:lnTo>
                  <a:pt x="119960" y="0"/>
                </a:lnTo>
                <a:lnTo>
                  <a:pt x="0" y="0"/>
                </a:lnTo>
                <a:lnTo>
                  <a:pt x="0" y="119918"/>
                </a:lnTo>
                <a:close/>
              </a:path>
            </a:pathLst>
          </a:cu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5 km</a:t>
            </a:r>
          </a:p>
        </p:txBody>
      </p:sp>
      <p:sp>
        <p:nvSpPr>
          <p:cNvPr id="121" name="Shape 121"/>
          <p:cNvSpPr/>
          <p:nvPr/>
        </p:nvSpPr>
        <p:spPr>
          <a:xfrm>
            <a:off x="849575" y="2161116"/>
            <a:ext cx="1167899" cy="3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18"/>
                </a:moveTo>
                <a:lnTo>
                  <a:pt x="119960" y="119918"/>
                </a:lnTo>
                <a:lnTo>
                  <a:pt x="119960" y="0"/>
                </a:lnTo>
                <a:lnTo>
                  <a:pt x="0" y="0"/>
                </a:lnTo>
                <a:lnTo>
                  <a:pt x="0" y="119918"/>
                </a:lnTo>
                <a:close/>
              </a:path>
            </a:pathLst>
          </a:custGeom>
          <a:noFill/>
          <a:ln w="57900" cap="flat" cmpd="sng">
            <a:solidFill>
              <a:srgbClr val="E32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457200" y="152400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 smtClean="0"/>
              <a:t>Main </a:t>
            </a:r>
            <a:r>
              <a:rPr lang="ru-RU" dirty="0" err="1" smtClean="0"/>
              <a:t>race</a:t>
            </a:r>
            <a:endParaRPr lang="ru-RU" dirty="0"/>
          </a:p>
        </p:txBody>
      </p:sp>
      <p:sp>
        <p:nvSpPr>
          <p:cNvPr id="128" name="Shape 128"/>
          <p:cNvSpPr txBox="1"/>
          <p:nvPr/>
        </p:nvSpPr>
        <p:spPr>
          <a:xfrm>
            <a:off x="405789" y="1094740"/>
            <a:ext cx="3736974" cy="25723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rtl="0">
              <a:spcBef>
                <a:spcPts val="5"/>
              </a:spcBef>
              <a:buNone/>
            </a:pPr>
            <a:r>
              <a:rPr lang="ru-RU" b="1" dirty="0" err="1">
                <a:solidFill>
                  <a:schemeClr val="dk1"/>
                </a:solidFill>
              </a:rPr>
              <a:t>Distance</a:t>
            </a:r>
            <a:r>
              <a:rPr lang="ru-RU" b="1" dirty="0">
                <a:solidFill>
                  <a:schemeClr val="dk1"/>
                </a:solidFill>
              </a:rPr>
              <a:t> 42,195 </a:t>
            </a:r>
            <a:r>
              <a:rPr lang="ru-RU" b="1" dirty="0" err="1">
                <a:solidFill>
                  <a:schemeClr val="dk1"/>
                </a:solidFill>
              </a:rPr>
              <a:t>km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in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one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lap</a:t>
            </a:r>
            <a:endParaRPr lang="ru-RU" dirty="0">
              <a:solidFill>
                <a:schemeClr val="dk1"/>
              </a:solidFill>
            </a:endParaRPr>
          </a:p>
          <a:p>
            <a:pPr marL="12700" marR="5080" lvl="0" indent="0" rtl="0">
              <a:spcBef>
                <a:spcPts val="5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r>
              <a:rPr lang="ru-RU" b="1" dirty="0" err="1">
                <a:solidFill>
                  <a:schemeClr val="dk1"/>
                </a:solidFill>
              </a:rPr>
              <a:t>Participants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could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enjoy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interesting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route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through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the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main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tourist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attractions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in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 smtClean="0">
                <a:solidFill>
                  <a:schemeClr val="dk1"/>
                </a:solidFill>
              </a:rPr>
              <a:t>K</a:t>
            </a:r>
            <a:r>
              <a:rPr lang="en-US" dirty="0" err="1" smtClean="0">
                <a:solidFill>
                  <a:schemeClr val="dk1"/>
                </a:solidFill>
              </a:rPr>
              <a:t>y</a:t>
            </a:r>
            <a:r>
              <a:rPr lang="en-US" dirty="0" err="1">
                <a:solidFill>
                  <a:schemeClr val="dk1"/>
                </a:solidFill>
              </a:rPr>
              <a:t>i</a:t>
            </a:r>
            <a:r>
              <a:rPr lang="ru-RU" dirty="0" err="1" smtClean="0">
                <a:solidFill>
                  <a:schemeClr val="dk1"/>
                </a:solidFill>
              </a:rPr>
              <a:t>v</a:t>
            </a:r>
            <a:r>
              <a:rPr lang="en-US" dirty="0" smtClean="0">
                <a:solidFill>
                  <a:schemeClr val="dk1"/>
                </a:solidFill>
              </a:rPr>
              <a:t>: </a:t>
            </a:r>
            <a:r>
              <a:rPr lang="en-US" dirty="0" err="1"/>
              <a:t>Khreshchatyk</a:t>
            </a:r>
            <a:r>
              <a:rPr lang="en-US" dirty="0"/>
              <a:t>, the </a:t>
            </a:r>
            <a:r>
              <a:rPr lang="en-US" dirty="0" smtClean="0"/>
              <a:t>Kyiv</a:t>
            </a:r>
            <a:r>
              <a:rPr lang="en-US" dirty="0"/>
              <a:t>-</a:t>
            </a:r>
            <a:r>
              <a:rPr lang="en-US" dirty="0" err="1"/>
              <a:t>Pechersk</a:t>
            </a:r>
            <a:r>
              <a:rPr lang="en-US" dirty="0"/>
              <a:t> </a:t>
            </a:r>
            <a:r>
              <a:rPr lang="en-US" dirty="0" err="1"/>
              <a:t>Lavra</a:t>
            </a:r>
            <a:r>
              <a:rPr lang="en-US" dirty="0"/>
              <a:t>, the Paton Bridge over </a:t>
            </a:r>
            <a:r>
              <a:rPr lang="en-US" dirty="0" err="1"/>
              <a:t>Dnipro</a:t>
            </a:r>
            <a:r>
              <a:rPr lang="en-US" dirty="0"/>
              <a:t> </a:t>
            </a:r>
            <a:r>
              <a:rPr lang="en-US" dirty="0" smtClean="0"/>
              <a:t>River, </a:t>
            </a:r>
            <a:r>
              <a:rPr lang="en-US" dirty="0"/>
              <a:t>Kyiv Sofia </a:t>
            </a:r>
            <a:r>
              <a:rPr lang="en-US" dirty="0" smtClean="0"/>
              <a:t>Cathedral and </a:t>
            </a:r>
            <a:r>
              <a:rPr lang="en-US" dirty="0"/>
              <a:t>much </a:t>
            </a:r>
            <a:r>
              <a:rPr lang="en-US" dirty="0" smtClean="0"/>
              <a:t>more</a:t>
            </a:r>
            <a:endParaRPr lang="ru-RU" dirty="0"/>
          </a:p>
          <a:p>
            <a:r>
              <a:rPr lang="en-US" dirty="0"/>
              <a:t> </a:t>
            </a:r>
            <a:r>
              <a:rPr lang="ru-RU" dirty="0" smtClean="0">
                <a:solidFill>
                  <a:schemeClr val="dk1"/>
                </a:solidFill>
              </a:rPr>
              <a:t>  </a:t>
            </a:r>
            <a:r>
              <a:rPr lang="ru-RU" sz="1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6159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dk1"/>
                </a:solidFill>
              </a:rPr>
              <a:t>Start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and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Finish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points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are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in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Maidan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Nezavisimosti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square</a:t>
            </a:r>
            <a:r>
              <a:rPr lang="ru-RU" dirty="0">
                <a:solidFill>
                  <a:schemeClr val="dk1"/>
                </a:solidFill>
              </a:rPr>
              <a:t> </a:t>
            </a:r>
          </a:p>
          <a:p>
            <a:pPr marL="12700" marR="6159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dk1"/>
                </a:solidFill>
              </a:rPr>
              <a:t>Time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limit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of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the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marathon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race</a:t>
            </a:r>
            <a:r>
              <a:rPr lang="ru-RU" b="1" dirty="0">
                <a:solidFill>
                  <a:schemeClr val="dk1"/>
                </a:solidFill>
              </a:rPr>
              <a:t>: </a:t>
            </a:r>
            <a:r>
              <a:rPr lang="ru-RU" dirty="0" smtClean="0">
                <a:solidFill>
                  <a:schemeClr val="dk1"/>
                </a:solidFill>
              </a:rPr>
              <a:t>6 </a:t>
            </a:r>
            <a:r>
              <a:rPr lang="ru-RU" dirty="0" err="1">
                <a:solidFill>
                  <a:schemeClr val="dk1"/>
                </a:solidFill>
              </a:rPr>
              <a:t>hours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308346" y="1188719"/>
            <a:ext cx="4631436" cy="28422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457200" y="147828"/>
            <a:ext cx="85343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Entry Fee</a:t>
            </a:r>
          </a:p>
        </p:txBody>
      </p:sp>
      <p:graphicFrame>
        <p:nvGraphicFramePr>
          <p:cNvPr id="138" name="Shape 138"/>
          <p:cNvGraphicFramePr/>
          <p:nvPr/>
        </p:nvGraphicFramePr>
        <p:xfrm>
          <a:off x="2893286" y="1060351"/>
          <a:ext cx="3826325" cy="1379475"/>
        </p:xfrm>
        <a:graphic>
          <a:graphicData uri="http://schemas.openxmlformats.org/drawingml/2006/table">
            <a:tbl>
              <a:tblPr firstRow="1" bandRow="1">
                <a:noFill/>
                <a:tableStyleId>{4C2F960D-66D9-4BF7-8634-94593EE17AEE}</a:tableStyleId>
              </a:tblPr>
              <a:tblGrid>
                <a:gridCol w="1298000"/>
                <a:gridCol w="2528325"/>
              </a:tblGrid>
              <a:tr h="459825">
                <a:tc>
                  <a:txBody>
                    <a:bodyPr/>
                    <a:lstStyle/>
                    <a:p>
                      <a:pPr marL="73025" marR="0" lvl="0" indent="-95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42, 195 </a:t>
                      </a:r>
                      <a:r>
                        <a:rPr lang="ru-RU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km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0" lvl="0" indent="-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r>
                        <a:rPr lang="ru-RU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Euro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25">
                <a:tc>
                  <a:txBody>
                    <a:bodyPr/>
                    <a:lstStyle/>
                    <a:p>
                      <a:pPr marL="73025" marR="0" lvl="0" indent="-95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21,0975 </a:t>
                      </a:r>
                      <a:r>
                        <a:rPr lang="ru-RU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km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0" lvl="0" indent="-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24 Euro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25">
                <a:tc>
                  <a:txBody>
                    <a:bodyPr/>
                    <a:lstStyle/>
                    <a:p>
                      <a:pPr marL="73025" marR="0" lvl="0" indent="-95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 </a:t>
                      </a:r>
                      <a:r>
                        <a:rPr lang="ru-RU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km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0" lvl="0" indent="-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r>
                        <a:rPr lang="ru-RU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Euro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9" name="Shape 139"/>
          <p:cNvGraphicFramePr/>
          <p:nvPr/>
        </p:nvGraphicFramePr>
        <p:xfrm>
          <a:off x="5172655" y="3031858"/>
          <a:ext cx="2677050" cy="988390"/>
        </p:xfrm>
        <a:graphic>
          <a:graphicData uri="http://schemas.openxmlformats.org/drawingml/2006/table">
            <a:tbl>
              <a:tblPr firstRow="1" bandRow="1">
                <a:noFill/>
                <a:tableStyleId>{4C2F960D-66D9-4BF7-8634-94593EE17AEE}</a:tableStyleId>
              </a:tblPr>
              <a:tblGrid>
                <a:gridCol w="1629900"/>
                <a:gridCol w="1047150"/>
              </a:tblGrid>
              <a:tr h="439750">
                <a:tc>
                  <a:txBody>
                    <a:bodyPr/>
                    <a:lstStyle/>
                    <a:p>
                      <a:pPr marL="74295" marR="0" lvl="0" indent="-10794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Relay (3х10</a:t>
                      </a: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km</a:t>
                      </a: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+1х12</a:t>
                      </a:r>
                    </a:p>
                    <a:p>
                      <a:pPr marL="74295" marR="0" lvl="0" indent="-10794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km</a:t>
                      </a: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73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107 Euro</a:t>
                      </a: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50">
                <a:tc>
                  <a:txBody>
                    <a:bodyPr/>
                    <a:lstStyle/>
                    <a:p>
                      <a:pPr marL="74295" marR="225425" lvl="0" indent="-1079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Chamber Cup Relay  (3х10</a:t>
                      </a: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km</a:t>
                      </a: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+1х12 </a:t>
                      </a: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km</a:t>
                      </a: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79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200 Euro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0" name="Shape 140"/>
          <p:cNvGraphicFramePr/>
          <p:nvPr>
            <p:extLst>
              <p:ext uri="{D42A27DB-BD31-4B8C-83A1-F6EECF244321}">
                <p14:modId xmlns:p14="http://schemas.microsoft.com/office/powerpoint/2010/main" val="3240681329"/>
              </p:ext>
            </p:extLst>
          </p:nvPr>
        </p:nvGraphicFramePr>
        <p:xfrm>
          <a:off x="229947" y="2668333"/>
          <a:ext cx="2663325" cy="1227950"/>
        </p:xfrm>
        <a:graphic>
          <a:graphicData uri="http://schemas.openxmlformats.org/drawingml/2006/table">
            <a:tbl>
              <a:tblPr firstRow="1" bandRow="1">
                <a:noFill/>
                <a:tableStyleId>{4C2F960D-66D9-4BF7-8634-94593EE17AEE}</a:tableStyleId>
              </a:tblPr>
              <a:tblGrid>
                <a:gridCol w="939925"/>
                <a:gridCol w="1723400"/>
              </a:tblGrid>
              <a:tr h="326600">
                <a:tc gridSpan="2">
                  <a:txBody>
                    <a:bodyPr/>
                    <a:lstStyle/>
                    <a:p>
                      <a:pPr marL="607060" marR="0" lvl="0" indent="-1015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 races</a:t>
                      </a:r>
                    </a:p>
                  </a:txBody>
                  <a:tcPr marL="0" marR="0" marT="0" marB="0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F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300">
                <a:tc>
                  <a:txBody>
                    <a:bodyPr/>
                    <a:lstStyle/>
                    <a:p>
                      <a:pPr marL="73660" marR="0" lvl="0" indent="-1016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1000 </a:t>
                      </a:r>
                      <a:r>
                        <a:rPr lang="en-US" sz="12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lang="ru-RU"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-1016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free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00">
                <a:tc>
                  <a:txBody>
                    <a:bodyPr/>
                    <a:lstStyle/>
                    <a:p>
                      <a:pPr marL="73660" marR="0" lvl="0" indent="-1016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500 </a:t>
                      </a:r>
                      <a:r>
                        <a:rPr lang="en-US" sz="12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lang="ru-RU"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-1016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free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50">
                <a:tc>
                  <a:txBody>
                    <a:bodyPr/>
                    <a:lstStyle/>
                    <a:p>
                      <a:pPr marL="73660" marR="0" lvl="0" indent="-1016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100 </a:t>
                      </a:r>
                      <a:r>
                        <a:rPr lang="en-US" sz="12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lang="ru-RU"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-1016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free</a:t>
                      </a:r>
                      <a:endParaRPr lang="ru-RU" sz="12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1" name="Shape 141"/>
          <p:cNvSpPr txBox="1"/>
          <p:nvPr/>
        </p:nvSpPr>
        <p:spPr>
          <a:xfrm>
            <a:off x="5167600" y="2668325"/>
            <a:ext cx="2663400" cy="315600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7600" rIns="0" bIns="0" anchor="t" anchorCtr="0">
            <a:noAutofit/>
          </a:bodyPr>
          <a:lstStyle/>
          <a:p>
            <a:pPr marL="3175" marR="0" lvl="0" indent="-3175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 b="1">
                <a:solidFill>
                  <a:srgbClr val="FFFFFF"/>
                </a:solidFill>
              </a:rPr>
              <a:t>Relays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892800" y="744750"/>
            <a:ext cx="3826200" cy="338700"/>
          </a:xfrm>
          <a:prstGeom prst="rect">
            <a:avLst/>
          </a:prstGeom>
          <a:solidFill>
            <a:srgbClr val="E32F94"/>
          </a:solidFill>
          <a:ln>
            <a:noFill/>
          </a:ln>
        </p:spPr>
        <p:txBody>
          <a:bodyPr lIns="0" tIns="7600" rIns="0" bIns="0" anchor="t" anchorCtr="0">
            <a:noAutofit/>
          </a:bodyPr>
          <a:lstStyle/>
          <a:p>
            <a:pPr marL="158115" marR="0" lvl="0" indent="-5714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b="1">
                <a:solidFill>
                  <a:srgbClr val="FFFFFF"/>
                </a:solidFill>
              </a:rPr>
              <a:t>Individual Races</a:t>
            </a:r>
          </a:p>
        </p:txBody>
      </p:sp>
      <p:sp>
        <p:nvSpPr>
          <p:cNvPr id="143" name="Shape 143"/>
          <p:cNvSpPr/>
          <p:nvPr/>
        </p:nvSpPr>
        <p:spPr>
          <a:xfrm>
            <a:off x="126492" y="4864607"/>
            <a:ext cx="8907779" cy="2011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6623050" y="4218589"/>
            <a:ext cx="2289900" cy="338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968802" y="4355989"/>
            <a:ext cx="6862198" cy="201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*</a:t>
            </a:r>
            <a:r>
              <a:rPr lang="en-US" sz="1800" b="1" dirty="0" smtClean="0">
                <a:solidFill>
                  <a:srgbClr val="FF0000"/>
                </a:solidFill>
              </a:rPr>
              <a:t>Discounts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for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registration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for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groups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and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running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club</a:t>
            </a:r>
            <a:r>
              <a:rPr lang="en-US" sz="1800" b="1" dirty="0" smtClean="0">
                <a:solidFill>
                  <a:srgbClr val="FF0000"/>
                </a:solidFill>
              </a:rPr>
              <a:t>s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57200" y="147828"/>
            <a:ext cx="8534400" cy="49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535939" y="235838"/>
            <a:ext cx="8072100" cy="3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/>
              <a:t>Special offers for international participants</a:t>
            </a: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53" name="Shape 153"/>
          <p:cNvSpPr/>
          <p:nvPr/>
        </p:nvSpPr>
        <p:spPr>
          <a:xfrm>
            <a:off x="126492" y="4864607"/>
            <a:ext cx="8907900" cy="201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26492" y="147828"/>
            <a:ext cx="304800" cy="495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205536" y="661670"/>
            <a:ext cx="6268200" cy="42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-RU" sz="1800" b="1">
                <a:solidFill>
                  <a:schemeClr val="dk1"/>
                </a:solidFill>
              </a:rPr>
              <a:t>15%</a:t>
            </a:r>
            <a:r>
              <a:rPr lang="ru-RU" sz="1800">
                <a:solidFill>
                  <a:schemeClr val="dk1"/>
                </a:solidFill>
              </a:rPr>
              <a:t> Discount for </a:t>
            </a:r>
            <a:r>
              <a:rPr lang="ru-RU" sz="1800" b="1">
                <a:solidFill>
                  <a:schemeClr val="dk1"/>
                </a:solidFill>
              </a:rPr>
              <a:t>Entry fee</a:t>
            </a:r>
            <a:r>
              <a:rPr lang="ru-RU" sz="1800">
                <a:solidFill>
                  <a:schemeClr val="dk1"/>
                </a:solidFill>
              </a:rPr>
              <a:t> for all international running club members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-RU" sz="1800" b="1">
                <a:solidFill>
                  <a:schemeClr val="dk1"/>
                </a:solidFill>
              </a:rPr>
              <a:t>10% </a:t>
            </a:r>
            <a:r>
              <a:rPr lang="ru-RU" sz="1800">
                <a:solidFill>
                  <a:schemeClr val="dk1"/>
                </a:solidFill>
              </a:rPr>
              <a:t>Discount for </a:t>
            </a:r>
            <a:r>
              <a:rPr lang="ru-RU" sz="1800" b="1">
                <a:solidFill>
                  <a:schemeClr val="dk1"/>
                </a:solidFill>
              </a:rPr>
              <a:t>Entry fee</a:t>
            </a:r>
            <a:r>
              <a:rPr lang="ru-RU" sz="1800">
                <a:solidFill>
                  <a:schemeClr val="dk1"/>
                </a:solidFill>
              </a:rPr>
              <a:t> for group requests from 4 members  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-RU" sz="1800" b="1">
                <a:solidFill>
                  <a:schemeClr val="dk1"/>
                </a:solidFill>
              </a:rPr>
              <a:t>20 Euro</a:t>
            </a:r>
            <a:r>
              <a:rPr lang="ru-RU" sz="1800">
                <a:solidFill>
                  <a:schemeClr val="dk1"/>
                </a:solidFill>
              </a:rPr>
              <a:t> Voucher from Wizz Air company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-RU" sz="1800">
                <a:solidFill>
                  <a:schemeClr val="dk1"/>
                </a:solidFill>
              </a:rPr>
              <a:t>Special price for </a:t>
            </a:r>
            <a:r>
              <a:rPr lang="ru-RU" sz="1800" b="1">
                <a:solidFill>
                  <a:schemeClr val="dk1"/>
                </a:solidFill>
              </a:rPr>
              <a:t>accommodation packages</a:t>
            </a:r>
            <a:r>
              <a:rPr lang="ru-RU" sz="1800">
                <a:solidFill>
                  <a:schemeClr val="dk1"/>
                </a:solidFill>
              </a:rPr>
              <a:t> 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473724" y="1015400"/>
            <a:ext cx="2465099" cy="1981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422" y="725760"/>
            <a:ext cx="6945876" cy="4094652"/>
          </a:xfrm>
        </p:spPr>
        <p:txBody>
          <a:bodyPr/>
          <a:lstStyle/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participant</a:t>
            </a:r>
            <a:r>
              <a:rPr lang="ru-RU" sz="1600" dirty="0"/>
              <a:t> </a:t>
            </a:r>
            <a:r>
              <a:rPr lang="ru-RU" sz="1600" dirty="0" err="1"/>
              <a:t>race</a:t>
            </a:r>
            <a:r>
              <a:rPr lang="ru-RU" sz="1600" dirty="0"/>
              <a:t> </a:t>
            </a:r>
            <a:r>
              <a:rPr lang="ru-RU" sz="1600" dirty="0" err="1"/>
              <a:t>bib</a:t>
            </a:r>
            <a:r>
              <a:rPr lang="ru-RU" sz="1600" dirty="0"/>
              <a:t> </a:t>
            </a:r>
            <a:r>
              <a:rPr lang="ru-RU" sz="1600" dirty="0" err="1"/>
              <a:t>number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results</a:t>
            </a:r>
            <a:r>
              <a:rPr lang="ru-RU" sz="1600" dirty="0"/>
              <a:t> </a:t>
            </a:r>
            <a:r>
              <a:rPr lang="ru-RU" sz="1600" dirty="0" err="1"/>
              <a:t>capturing</a:t>
            </a:r>
            <a:r>
              <a:rPr lang="ru-RU" sz="1600" dirty="0"/>
              <a:t> </a:t>
            </a:r>
            <a:r>
              <a:rPr lang="ru-RU" sz="1600" dirty="0" err="1"/>
              <a:t>electronic</a:t>
            </a:r>
            <a:r>
              <a:rPr lang="ru-RU" sz="1600" dirty="0"/>
              <a:t> </a:t>
            </a:r>
            <a:r>
              <a:rPr lang="ru-RU" sz="1600" dirty="0" err="1"/>
              <a:t>chip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plastic</a:t>
            </a:r>
            <a:r>
              <a:rPr lang="ru-RU" sz="1600" dirty="0"/>
              <a:t> </a:t>
            </a:r>
            <a:r>
              <a:rPr lang="ru-RU" sz="1600" dirty="0" err="1"/>
              <a:t>backpack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changing</a:t>
            </a:r>
            <a:r>
              <a:rPr lang="ru-RU" sz="1600" dirty="0"/>
              <a:t> </a:t>
            </a:r>
            <a:r>
              <a:rPr lang="ru-RU" sz="1600" dirty="0" err="1"/>
              <a:t>rooms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lockers</a:t>
            </a:r>
            <a:r>
              <a:rPr lang="ru-RU" sz="1600" dirty="0"/>
              <a:t> (</a:t>
            </a:r>
            <a:r>
              <a:rPr lang="ru-RU" sz="1600" dirty="0" err="1"/>
              <a:t>changing</a:t>
            </a:r>
            <a:r>
              <a:rPr lang="ru-RU" sz="1600" dirty="0"/>
              <a:t> </a:t>
            </a:r>
            <a:r>
              <a:rPr lang="ru-RU" sz="1600" dirty="0" err="1"/>
              <a:t>rooms</a:t>
            </a:r>
            <a:r>
              <a:rPr lang="ru-RU" sz="1600" dirty="0"/>
              <a:t> </a:t>
            </a:r>
            <a:r>
              <a:rPr lang="ru-RU" sz="1600" dirty="0" err="1"/>
              <a:t>work</a:t>
            </a:r>
            <a:r>
              <a:rPr lang="ru-RU" sz="1600" dirty="0"/>
              <a:t> </a:t>
            </a:r>
            <a:r>
              <a:rPr lang="ru-RU" sz="1600" dirty="0" err="1"/>
              <a:t>from</a:t>
            </a:r>
            <a:r>
              <a:rPr lang="ru-RU" sz="1600" dirty="0"/>
              <a:t> 7:00 </a:t>
            </a:r>
            <a:r>
              <a:rPr lang="ru-RU" sz="1600" dirty="0" err="1"/>
              <a:t>to</a:t>
            </a:r>
            <a:r>
              <a:rPr lang="ru-RU" sz="1600" dirty="0"/>
              <a:t> 17:00, </a:t>
            </a:r>
            <a:r>
              <a:rPr lang="ru-RU" sz="1600" dirty="0" err="1"/>
              <a:t>October</a:t>
            </a:r>
            <a:r>
              <a:rPr lang="ru-RU" sz="1600" dirty="0"/>
              <a:t> 8)</a:t>
            </a:r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hydration</a:t>
            </a:r>
            <a:r>
              <a:rPr lang="ru-RU" sz="1600" dirty="0"/>
              <a:t> </a:t>
            </a:r>
            <a:r>
              <a:rPr lang="ru-RU" sz="1600" dirty="0" err="1"/>
              <a:t>station</a:t>
            </a:r>
            <a:r>
              <a:rPr lang="ru-RU" sz="1600" dirty="0"/>
              <a:t>: 5, 10, 15, 21, 25, 27.5, 30, 32.5, 35, 37.5, 40 </a:t>
            </a:r>
            <a:r>
              <a:rPr lang="ru-RU" sz="1600" dirty="0" err="1"/>
              <a:t>km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at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finish</a:t>
            </a:r>
            <a:r>
              <a:rPr lang="ru-RU" sz="1600" dirty="0"/>
              <a:t> </a:t>
            </a:r>
            <a:r>
              <a:rPr lang="ru-RU" sz="1600" dirty="0" err="1"/>
              <a:t>line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online</a:t>
            </a:r>
            <a:r>
              <a:rPr lang="ru-RU" sz="1600" dirty="0"/>
              <a:t> </a:t>
            </a:r>
            <a:r>
              <a:rPr lang="ru-RU" sz="1600" dirty="0" err="1"/>
              <a:t>diploma</a:t>
            </a:r>
            <a:r>
              <a:rPr lang="ru-RU" sz="1600" dirty="0"/>
              <a:t> </a:t>
            </a:r>
            <a:r>
              <a:rPr lang="ru-RU" sz="1600" dirty="0" err="1"/>
              <a:t>with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race</a:t>
            </a:r>
            <a:r>
              <a:rPr lang="ru-RU" sz="1600" dirty="0"/>
              <a:t> </a:t>
            </a:r>
            <a:r>
              <a:rPr lang="ru-RU" sz="1600" dirty="0" err="1"/>
              <a:t>result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route</a:t>
            </a:r>
            <a:r>
              <a:rPr lang="ru-RU" sz="1600" dirty="0"/>
              <a:t> </a:t>
            </a:r>
            <a:r>
              <a:rPr lang="ru-RU" sz="1600" dirty="0" err="1"/>
              <a:t>map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/>
              <a:t>«</a:t>
            </a:r>
            <a:r>
              <a:rPr lang="ru-RU" sz="1600" dirty="0" err="1"/>
              <a:t>Wizz</a:t>
            </a:r>
            <a:r>
              <a:rPr lang="ru-RU" sz="1600" dirty="0"/>
              <a:t> </a:t>
            </a:r>
            <a:r>
              <a:rPr lang="ru-RU" sz="1600" dirty="0" err="1"/>
              <a:t>Air</a:t>
            </a:r>
            <a:r>
              <a:rPr lang="ru-RU" sz="1600" dirty="0"/>
              <a:t> </a:t>
            </a:r>
            <a:r>
              <a:rPr lang="ru-RU" sz="1600" dirty="0" err="1"/>
              <a:t>Kyiv</a:t>
            </a:r>
            <a:r>
              <a:rPr lang="ru-RU" sz="1600" dirty="0"/>
              <a:t> </a:t>
            </a:r>
            <a:r>
              <a:rPr lang="ru-RU" sz="1600" dirty="0" err="1"/>
              <a:t>City</a:t>
            </a:r>
            <a:r>
              <a:rPr lang="ru-RU" sz="1600" dirty="0"/>
              <a:t> </a:t>
            </a:r>
            <a:r>
              <a:rPr lang="ru-RU" sz="1600" dirty="0" err="1"/>
              <a:t>Marathon</a:t>
            </a:r>
            <a:r>
              <a:rPr lang="ru-RU" sz="1600" dirty="0"/>
              <a:t>» </a:t>
            </a:r>
            <a:r>
              <a:rPr lang="ru-RU" sz="1600" dirty="0" err="1"/>
              <a:t>Participant’s</a:t>
            </a:r>
            <a:r>
              <a:rPr lang="ru-RU" sz="1600" dirty="0"/>
              <a:t> </a:t>
            </a:r>
            <a:r>
              <a:rPr lang="ru-RU" sz="1600" dirty="0" err="1"/>
              <a:t>Guide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special</a:t>
            </a:r>
            <a:r>
              <a:rPr lang="ru-RU" sz="1600" dirty="0"/>
              <a:t> </a:t>
            </a:r>
            <a:r>
              <a:rPr lang="ru-RU" sz="1600" dirty="0" err="1"/>
              <a:t>offers</a:t>
            </a:r>
            <a:r>
              <a:rPr lang="ru-RU" sz="1600" dirty="0"/>
              <a:t> </a:t>
            </a:r>
            <a:r>
              <a:rPr lang="ru-RU" sz="1600" dirty="0" err="1"/>
              <a:t>from</a:t>
            </a:r>
            <a:r>
              <a:rPr lang="ru-RU" sz="1600" dirty="0"/>
              <a:t> </a:t>
            </a:r>
            <a:r>
              <a:rPr lang="ru-RU" sz="1600" dirty="0" err="1"/>
              <a:t>our</a:t>
            </a:r>
            <a:r>
              <a:rPr lang="ru-RU" sz="1600" dirty="0"/>
              <a:t> </a:t>
            </a:r>
            <a:r>
              <a:rPr lang="ru-RU" sz="1600" dirty="0" err="1"/>
              <a:t>partners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music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course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official</a:t>
            </a:r>
            <a:r>
              <a:rPr lang="ru-RU" sz="1600" dirty="0"/>
              <a:t> </a:t>
            </a:r>
            <a:r>
              <a:rPr lang="ru-RU" sz="1600" dirty="0" err="1"/>
              <a:t>event</a:t>
            </a:r>
            <a:r>
              <a:rPr lang="ru-RU" sz="1600" dirty="0"/>
              <a:t> </a:t>
            </a:r>
            <a:r>
              <a:rPr lang="ru-RU" sz="1600" dirty="0" err="1"/>
              <a:t>wristband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finisher’s</a:t>
            </a:r>
            <a:r>
              <a:rPr lang="ru-RU" sz="1600" dirty="0"/>
              <a:t> </a:t>
            </a:r>
            <a:r>
              <a:rPr lang="ru-RU" sz="1600" dirty="0" err="1"/>
              <a:t>package</a:t>
            </a:r>
            <a:r>
              <a:rPr lang="ru-RU" sz="1600" dirty="0"/>
              <a:t>: </a:t>
            </a:r>
            <a:r>
              <a:rPr lang="ru-RU" sz="1600" dirty="0" err="1"/>
              <a:t>apple</a:t>
            </a:r>
            <a:r>
              <a:rPr lang="ru-RU" sz="1600" dirty="0"/>
              <a:t>, </a:t>
            </a:r>
            <a:r>
              <a:rPr lang="ru-RU" sz="1600" dirty="0" err="1"/>
              <a:t>banana</a:t>
            </a:r>
            <a:r>
              <a:rPr lang="ru-RU" sz="1600" dirty="0"/>
              <a:t>, </a:t>
            </a:r>
            <a:r>
              <a:rPr lang="ru-RU" sz="1600" dirty="0" err="1"/>
              <a:t>water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pictures</a:t>
            </a:r>
            <a:r>
              <a:rPr lang="ru-RU" sz="1600" dirty="0"/>
              <a:t> </a:t>
            </a:r>
            <a:r>
              <a:rPr lang="ru-RU" sz="1600" dirty="0" err="1"/>
              <a:t>after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race</a:t>
            </a:r>
            <a:endParaRPr lang="ru-RU" sz="1600" dirty="0"/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access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free</a:t>
            </a:r>
            <a:r>
              <a:rPr lang="ru-RU" sz="1600" dirty="0"/>
              <a:t> </a:t>
            </a:r>
            <a:r>
              <a:rPr lang="ru-RU" sz="1600" dirty="0" err="1"/>
              <a:t>outdoor</a:t>
            </a:r>
            <a:r>
              <a:rPr lang="ru-RU" sz="1600" dirty="0"/>
              <a:t> </a:t>
            </a:r>
            <a:r>
              <a:rPr lang="ru-RU" sz="1600" dirty="0" err="1"/>
              <a:t>trainings</a:t>
            </a:r>
            <a:r>
              <a:rPr lang="ru-RU" sz="1600" dirty="0"/>
              <a:t> “</a:t>
            </a:r>
            <a:r>
              <a:rPr lang="ru-RU" sz="1600" dirty="0" err="1"/>
              <a:t>Open</a:t>
            </a:r>
            <a:r>
              <a:rPr lang="ru-RU" sz="1600" dirty="0"/>
              <a:t> </a:t>
            </a:r>
            <a:r>
              <a:rPr lang="ru-RU" sz="1600" dirty="0" err="1"/>
              <a:t>run</a:t>
            </a:r>
            <a:r>
              <a:rPr lang="ru-RU" sz="1600" dirty="0"/>
              <a:t> </a:t>
            </a:r>
            <a:r>
              <a:rPr lang="ru-RU" sz="1600" dirty="0" err="1"/>
              <a:t>day</a:t>
            </a:r>
            <a:r>
              <a:rPr lang="ru-RU" sz="1600" dirty="0"/>
              <a:t>”</a:t>
            </a:r>
          </a:p>
          <a:p>
            <a:pPr marL="285750" lvl="0" indent="-285750">
              <a:buFont typeface="Wingdings" charset="2"/>
              <a:buChar char="ü"/>
            </a:pPr>
            <a:r>
              <a:rPr lang="ru-RU" sz="1600" dirty="0" err="1"/>
              <a:t>access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exhibition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sporting</a:t>
            </a:r>
            <a:r>
              <a:rPr lang="ru-RU" sz="1600" dirty="0"/>
              <a:t> </a:t>
            </a:r>
            <a:r>
              <a:rPr lang="ru-RU" sz="1600" dirty="0" err="1"/>
              <a:t>goods</a:t>
            </a:r>
            <a:r>
              <a:rPr lang="ru-RU" sz="1600" dirty="0"/>
              <a:t> “</a:t>
            </a:r>
            <a:r>
              <a:rPr lang="ru-RU" sz="1600" dirty="0" err="1"/>
              <a:t>SportExpoUA</a:t>
            </a:r>
            <a:r>
              <a:rPr lang="ru-RU" sz="1600" dirty="0"/>
              <a:t> 2017” </a:t>
            </a:r>
            <a:r>
              <a:rPr lang="ru-RU" sz="1600" dirty="0" err="1"/>
              <a:t>October</a:t>
            </a:r>
            <a:r>
              <a:rPr lang="ru-RU" sz="1600" dirty="0"/>
              <a:t> 6-7</a:t>
            </a:r>
          </a:p>
          <a:p>
            <a:endParaRPr lang="ru-RU" dirty="0"/>
          </a:p>
        </p:txBody>
      </p:sp>
      <p:sp>
        <p:nvSpPr>
          <p:cNvPr id="4" name="Shape 161"/>
          <p:cNvSpPr/>
          <p:nvPr/>
        </p:nvSpPr>
        <p:spPr>
          <a:xfrm>
            <a:off x="457200" y="147828"/>
            <a:ext cx="8534399" cy="49529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62"/>
          <p:cNvSpPr txBox="1">
            <a:spLocks/>
          </p:cNvSpPr>
          <p:nvPr/>
        </p:nvSpPr>
        <p:spPr>
          <a:xfrm>
            <a:off x="535939" y="235838"/>
            <a:ext cx="8072118" cy="31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12700">
              <a:buSzPct val="25000"/>
            </a:pPr>
            <a:r>
              <a:rPr lang="ru-RU" smtClean="0"/>
              <a:t>Starter’s package includes:</a:t>
            </a:r>
            <a:endParaRPr lang="ru-RU" dirty="0"/>
          </a:p>
        </p:txBody>
      </p:sp>
      <p:sp>
        <p:nvSpPr>
          <p:cNvPr id="6" name="Shape 164"/>
          <p:cNvSpPr/>
          <p:nvPr/>
        </p:nvSpPr>
        <p:spPr>
          <a:xfrm>
            <a:off x="126492" y="147828"/>
            <a:ext cx="304799" cy="495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66"/>
          <p:cNvSpPr/>
          <p:nvPr/>
        </p:nvSpPr>
        <p:spPr>
          <a:xfrm>
            <a:off x="6147768" y="2443987"/>
            <a:ext cx="2714244" cy="19811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82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916</Words>
  <Application>Microsoft Macintosh PowerPoint</Application>
  <PresentationFormat>Экран (16:9)</PresentationFormat>
  <Paragraphs>273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Wizz Air Kyiv City Marathon 2017</vt:lpstr>
      <vt:lpstr>Wizz Air Kyiv City Marathon 2016</vt:lpstr>
      <vt:lpstr>Презентация PowerPoint</vt:lpstr>
      <vt:lpstr>Races</vt:lpstr>
      <vt:lpstr>Main race</vt:lpstr>
      <vt:lpstr>Entry Fee</vt:lpstr>
      <vt:lpstr>Special offers for international participants:</vt:lpstr>
      <vt:lpstr>Презентация PowerPoint</vt:lpstr>
      <vt:lpstr>Additional options:</vt:lpstr>
      <vt:lpstr>Презентация PowerPoint</vt:lpstr>
      <vt:lpstr>Breakfast run</vt:lpstr>
      <vt:lpstr>SportExpoUA 2017</vt:lpstr>
      <vt:lpstr>Презентация PowerPoint</vt:lpstr>
      <vt:lpstr>HOTELS 3* </vt:lpstr>
      <vt:lpstr>Презентация PowerPoint</vt:lpstr>
      <vt:lpstr>Презентация PowerPoint</vt:lpstr>
      <vt:lpstr>Презентация PowerPoint</vt:lpstr>
      <vt:lpstr>Презентация PowerPoint</vt:lpstr>
      <vt:lpstr>About  Run Ukraine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Maxim</cp:lastModifiedBy>
  <cp:revision>7</cp:revision>
  <dcterms:modified xsi:type="dcterms:W3CDTF">2017-09-06T13:00:44Z</dcterms:modified>
</cp:coreProperties>
</file>